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4" r:id="rId5"/>
    <p:sldId id="259" r:id="rId6"/>
    <p:sldId id="265" r:id="rId7"/>
    <p:sldId id="288" r:id="rId8"/>
    <p:sldId id="303" r:id="rId9"/>
    <p:sldId id="260" r:id="rId10"/>
    <p:sldId id="302" r:id="rId11"/>
    <p:sldId id="269" r:id="rId12"/>
    <p:sldId id="271" r:id="rId13"/>
    <p:sldId id="270" r:id="rId14"/>
    <p:sldId id="272" r:id="rId15"/>
    <p:sldId id="294" r:id="rId16"/>
    <p:sldId id="295" r:id="rId17"/>
    <p:sldId id="296" r:id="rId18"/>
    <p:sldId id="299" r:id="rId19"/>
    <p:sldId id="300" r:id="rId20"/>
    <p:sldId id="301" r:id="rId21"/>
    <p:sldId id="297" r:id="rId22"/>
    <p:sldId id="298" r:id="rId23"/>
    <p:sldId id="293" r:id="rId24"/>
    <p:sldId id="274" r:id="rId25"/>
    <p:sldId id="280" r:id="rId26"/>
    <p:sldId id="291" r:id="rId27"/>
    <p:sldId id="262" r:id="rId28"/>
    <p:sldId id="276" r:id="rId29"/>
    <p:sldId id="286" r:id="rId30"/>
    <p:sldId id="287" r:id="rId31"/>
    <p:sldId id="285"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showGuides="1">
      <p:cViewPr varScale="1">
        <p:scale>
          <a:sx n="81" d="100"/>
          <a:sy n="81" d="100"/>
        </p:scale>
        <p:origin x="60" y="186"/>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645456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631534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74212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9312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15</a:t>
            </a:fld>
            <a:endParaRPr lang="zh-CN" altLang="en-US"/>
          </a:p>
        </p:txBody>
      </p:sp>
    </p:spTree>
    <p:extLst>
      <p:ext uri="{BB962C8B-B14F-4D97-AF65-F5344CB8AC3E}">
        <p14:creationId xmlns:p14="http://schemas.microsoft.com/office/powerpoint/2010/main" val="2821107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126503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362722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09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81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23</a:t>
            </a:fld>
            <a:endParaRPr lang="zh-CN" altLang="en-US"/>
          </a:p>
        </p:txBody>
      </p:sp>
    </p:spTree>
    <p:extLst>
      <p:ext uri="{BB962C8B-B14F-4D97-AF65-F5344CB8AC3E}">
        <p14:creationId xmlns:p14="http://schemas.microsoft.com/office/powerpoint/2010/main" val="583623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599650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27</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19037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3</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928777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31</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5</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39932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52693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9</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2019/5/16</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2019/5/16</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软件详细设计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70A5EB79-22E9-4B98-B114-FB2C368B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03" y="1282615"/>
            <a:ext cx="5463406" cy="5185691"/>
          </a:xfrm>
          <a:prstGeom prst="rect">
            <a:avLst/>
          </a:prstGeom>
        </p:spPr>
      </p:pic>
      <p:pic>
        <p:nvPicPr>
          <p:cNvPr id="8" name="图片 7">
            <a:extLst>
              <a:ext uri="{FF2B5EF4-FFF2-40B4-BE49-F238E27FC236}">
                <a16:creationId xmlns:a16="http://schemas.microsoft.com/office/drawing/2014/main" id="{CD1160AE-015F-402B-B344-E69961C51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915" y="1282615"/>
            <a:ext cx="3075332" cy="2717908"/>
          </a:xfrm>
          <a:prstGeom prst="rect">
            <a:avLst/>
          </a:prstGeom>
        </p:spPr>
      </p:pic>
      <p:sp>
        <p:nvSpPr>
          <p:cNvPr id="10" name="TextBox 17">
            <a:extLst>
              <a:ext uri="{FF2B5EF4-FFF2-40B4-BE49-F238E27FC236}">
                <a16:creationId xmlns:a16="http://schemas.microsoft.com/office/drawing/2014/main" id="{5CFA954A-62D5-47E0-8F2C-613E805B66B4}"/>
              </a:ext>
            </a:extLst>
          </p:cNvPr>
          <p:cNvSpPr txBox="1"/>
          <p:nvPr/>
        </p:nvSpPr>
        <p:spPr>
          <a:xfrm>
            <a:off x="7818915" y="551264"/>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84437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C464C2-F95D-4F3A-85DE-A500B1EEEF31}"/>
              </a:ext>
            </a:extLst>
          </p:cNvPr>
          <p:cNvGrpSpPr/>
          <p:nvPr/>
        </p:nvGrpSpPr>
        <p:grpSpPr>
          <a:xfrm>
            <a:off x="3646034" y="134864"/>
            <a:ext cx="3771563" cy="6502353"/>
            <a:chOff x="3646034" y="134864"/>
            <a:chExt cx="3771563" cy="6502353"/>
          </a:xfrm>
        </p:grpSpPr>
        <p:pic>
          <p:nvPicPr>
            <p:cNvPr id="3" name="图片 2">
              <a:extLst>
                <a:ext uri="{FF2B5EF4-FFF2-40B4-BE49-F238E27FC236}">
                  <a16:creationId xmlns:a16="http://schemas.microsoft.com/office/drawing/2014/main" id="{211E52D4-8931-45B9-9EA0-58C1CF10B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4" y="134864"/>
              <a:ext cx="3751357" cy="6502353"/>
            </a:xfrm>
            <a:prstGeom prst="rect">
              <a:avLst/>
            </a:prstGeom>
          </p:spPr>
        </p:pic>
        <p:pic>
          <p:nvPicPr>
            <p:cNvPr id="28" name="图片 27">
              <a:extLst>
                <a:ext uri="{FF2B5EF4-FFF2-40B4-BE49-F238E27FC236}">
                  <a16:creationId xmlns:a16="http://schemas.microsoft.com/office/drawing/2014/main" id="{5D094199-08D4-4B1A-AA44-E4BE572E77AA}"/>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646034" y="6011901"/>
              <a:ext cx="3771563" cy="625316"/>
            </a:xfrm>
            <a:prstGeom prst="rect">
              <a:avLst/>
            </a:prstGeom>
          </p:spPr>
        </p:pic>
      </p:grpSp>
      <p:sp>
        <p:nvSpPr>
          <p:cNvPr id="4" name="文本框 3">
            <a:extLst>
              <a:ext uri="{FF2B5EF4-FFF2-40B4-BE49-F238E27FC236}">
                <a16:creationId xmlns:a16="http://schemas.microsoft.com/office/drawing/2014/main" id="{A7689847-E904-404A-B7AD-FED32DE6BC8E}"/>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6C68F245-DF85-43E4-95A3-38923446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1510" y="2160193"/>
            <a:ext cx="2601024" cy="1605733"/>
          </a:xfrm>
          <a:prstGeom prst="rect">
            <a:avLst/>
          </a:prstGeom>
        </p:spPr>
      </p:pic>
      <p:sp>
        <p:nvSpPr>
          <p:cNvPr id="8" name="TextBox 17">
            <a:extLst>
              <a:ext uri="{FF2B5EF4-FFF2-40B4-BE49-F238E27FC236}">
                <a16:creationId xmlns:a16="http://schemas.microsoft.com/office/drawing/2014/main" id="{146B31CE-1F8F-4AE7-B99E-17C3C6CA7235}"/>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849776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7E9EA1-5473-4D4A-93B4-63B00EE96CB8}"/>
              </a:ext>
            </a:extLst>
          </p:cNvPr>
          <p:cNvGrpSpPr/>
          <p:nvPr/>
        </p:nvGrpSpPr>
        <p:grpSpPr>
          <a:xfrm>
            <a:off x="3683983" y="67506"/>
            <a:ext cx="3978370" cy="6790494"/>
            <a:chOff x="3886224" y="67506"/>
            <a:chExt cx="3978370" cy="6790494"/>
          </a:xfrm>
        </p:grpSpPr>
        <p:pic>
          <p:nvPicPr>
            <p:cNvPr id="3" name="图片 2">
              <a:extLst>
                <a:ext uri="{FF2B5EF4-FFF2-40B4-BE49-F238E27FC236}">
                  <a16:creationId xmlns:a16="http://schemas.microsoft.com/office/drawing/2014/main" id="{3A19DD35-09BE-4A84-B3F0-5AD90FB4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24" y="67506"/>
              <a:ext cx="3978370" cy="6331371"/>
            </a:xfrm>
            <a:prstGeom prst="rect">
              <a:avLst/>
            </a:prstGeom>
          </p:spPr>
        </p:pic>
        <p:pic>
          <p:nvPicPr>
            <p:cNvPr id="19" name="图片 18">
              <a:extLst>
                <a:ext uri="{FF2B5EF4-FFF2-40B4-BE49-F238E27FC236}">
                  <a16:creationId xmlns:a16="http://schemas.microsoft.com/office/drawing/2014/main" id="{7E84AD30-8027-4480-92CD-9DAF3D8347E5}"/>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886224" y="6198396"/>
              <a:ext cx="3978370" cy="659604"/>
            </a:xfrm>
            <a:prstGeom prst="rect">
              <a:avLst/>
            </a:prstGeom>
          </p:spPr>
        </p:pic>
      </p:grpSp>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8" name="图片 7">
            <a:extLst>
              <a:ext uri="{FF2B5EF4-FFF2-40B4-BE49-F238E27FC236}">
                <a16:creationId xmlns:a16="http://schemas.microsoft.com/office/drawing/2014/main" id="{618A112F-05E5-49EC-B7D0-7C265FCB0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095" y="2589777"/>
            <a:ext cx="4181987" cy="1503544"/>
          </a:xfrm>
          <a:prstGeom prst="rect">
            <a:avLst/>
          </a:prstGeom>
        </p:spPr>
      </p:pic>
      <p:sp>
        <p:nvSpPr>
          <p:cNvPr id="7" name="TextBox 17">
            <a:extLst>
              <a:ext uri="{FF2B5EF4-FFF2-40B4-BE49-F238E27FC236}">
                <a16:creationId xmlns:a16="http://schemas.microsoft.com/office/drawing/2014/main" id="{E233537E-032C-4092-ADAF-AEDC0E85E19F}"/>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pic>
        <p:nvPicPr>
          <p:cNvPr id="6" name="图片 5">
            <a:extLst>
              <a:ext uri="{FF2B5EF4-FFF2-40B4-BE49-F238E27FC236}">
                <a16:creationId xmlns:a16="http://schemas.microsoft.com/office/drawing/2014/main" id="{DE67B1C7-7DC9-48B8-B72C-78779F001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18" y="43692"/>
            <a:ext cx="3336324" cy="6858000"/>
          </a:xfrm>
          <a:prstGeom prst="rect">
            <a:avLst/>
          </a:prstGeom>
        </p:spPr>
      </p:pic>
    </p:spTree>
    <p:extLst>
      <p:ext uri="{BB962C8B-B14F-4D97-AF65-F5344CB8AC3E}">
        <p14:creationId xmlns:p14="http://schemas.microsoft.com/office/powerpoint/2010/main" val="21197025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E4D36A6-91D4-44B7-B4D2-8FAB0623D672}"/>
              </a:ext>
            </a:extLst>
          </p:cNvPr>
          <p:cNvGrpSpPr/>
          <p:nvPr/>
        </p:nvGrpSpPr>
        <p:grpSpPr>
          <a:xfrm>
            <a:off x="1061686" y="697816"/>
            <a:ext cx="3148236" cy="5623204"/>
            <a:chOff x="1061686" y="697816"/>
            <a:chExt cx="3148236" cy="5623204"/>
          </a:xfrm>
        </p:grpSpPr>
        <p:pic>
          <p:nvPicPr>
            <p:cNvPr id="3" name="图片 2">
              <a:extLst>
                <a:ext uri="{FF2B5EF4-FFF2-40B4-BE49-F238E27FC236}">
                  <a16:creationId xmlns:a16="http://schemas.microsoft.com/office/drawing/2014/main" id="{6B637CC1-445C-454C-9546-E90C2F6D2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86" y="697816"/>
              <a:ext cx="3148235" cy="5623204"/>
            </a:xfrm>
            <a:prstGeom prst="rect">
              <a:avLst/>
            </a:prstGeom>
          </p:spPr>
        </p:pic>
        <p:pic>
          <p:nvPicPr>
            <p:cNvPr id="5" name="图片 4">
              <a:extLst>
                <a:ext uri="{FF2B5EF4-FFF2-40B4-BE49-F238E27FC236}">
                  <a16:creationId xmlns:a16="http://schemas.microsoft.com/office/drawing/2014/main" id="{78158D01-390D-4A44-A563-A5E8EFEEEEA7}"/>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1061686" y="5782048"/>
              <a:ext cx="3148236" cy="538972"/>
            </a:xfrm>
            <a:prstGeom prst="rect">
              <a:avLst/>
            </a:prstGeom>
          </p:spPr>
        </p:pic>
      </p:grpSp>
      <p:sp>
        <p:nvSpPr>
          <p:cNvPr id="6" name="文本框 5">
            <a:extLst>
              <a:ext uri="{FF2B5EF4-FFF2-40B4-BE49-F238E27FC236}">
                <a16:creationId xmlns:a16="http://schemas.microsoft.com/office/drawing/2014/main" id="{307BFB70-4938-4288-A744-815A4EE6A3B6}"/>
              </a:ext>
            </a:extLst>
          </p:cNvPr>
          <p:cNvSpPr txBox="1"/>
          <p:nvPr/>
        </p:nvSpPr>
        <p:spPr>
          <a:xfrm>
            <a:off x="1061686" y="0"/>
            <a:ext cx="2006770" cy="523220"/>
          </a:xfrm>
          <a:prstGeom prst="rect">
            <a:avLst/>
          </a:prstGeom>
          <a:noFill/>
        </p:spPr>
        <p:txBody>
          <a:bodyPr wrap="square" rtlCol="0">
            <a:spAutoFit/>
          </a:bodyPr>
          <a:lstStyle/>
          <a:p>
            <a:r>
              <a:rPr lang="zh-CN" altLang="en-US" sz="2800" b="1" dirty="0"/>
              <a:t>界面设计：</a:t>
            </a:r>
          </a:p>
        </p:txBody>
      </p:sp>
      <p:grpSp>
        <p:nvGrpSpPr>
          <p:cNvPr id="12" name="组合 11">
            <a:extLst>
              <a:ext uri="{FF2B5EF4-FFF2-40B4-BE49-F238E27FC236}">
                <a16:creationId xmlns:a16="http://schemas.microsoft.com/office/drawing/2014/main" id="{D3D7BCEE-6A11-4FC6-A7F8-5C9C51F67BED}"/>
              </a:ext>
            </a:extLst>
          </p:cNvPr>
          <p:cNvGrpSpPr/>
          <p:nvPr/>
        </p:nvGrpSpPr>
        <p:grpSpPr>
          <a:xfrm>
            <a:off x="4696086" y="689193"/>
            <a:ext cx="3238942" cy="5631828"/>
            <a:chOff x="4696086" y="689193"/>
            <a:chExt cx="3238942" cy="5631828"/>
          </a:xfrm>
        </p:grpSpPr>
        <p:pic>
          <p:nvPicPr>
            <p:cNvPr id="8" name="图片 7">
              <a:extLst>
                <a:ext uri="{FF2B5EF4-FFF2-40B4-BE49-F238E27FC236}">
                  <a16:creationId xmlns:a16="http://schemas.microsoft.com/office/drawing/2014/main" id="{073D3CC6-07F8-40B7-808A-0B45AC3D4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086" y="689193"/>
              <a:ext cx="3238942" cy="5631828"/>
            </a:xfrm>
            <a:prstGeom prst="rect">
              <a:avLst/>
            </a:prstGeom>
          </p:spPr>
        </p:pic>
        <p:pic>
          <p:nvPicPr>
            <p:cNvPr id="11" name="图片 10">
              <a:extLst>
                <a:ext uri="{FF2B5EF4-FFF2-40B4-BE49-F238E27FC236}">
                  <a16:creationId xmlns:a16="http://schemas.microsoft.com/office/drawing/2014/main" id="{1B72740D-99F8-46AA-B250-FC54B86F326E}"/>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4741439" y="5782048"/>
              <a:ext cx="3148236" cy="538972"/>
            </a:xfrm>
            <a:prstGeom prst="rect">
              <a:avLst/>
            </a:prstGeom>
          </p:spPr>
        </p:pic>
      </p:grpSp>
      <p:pic>
        <p:nvPicPr>
          <p:cNvPr id="15" name="图片 14">
            <a:extLst>
              <a:ext uri="{FF2B5EF4-FFF2-40B4-BE49-F238E27FC236}">
                <a16:creationId xmlns:a16="http://schemas.microsoft.com/office/drawing/2014/main" id="{13085B07-35EA-476A-8C85-3F14403A56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192" y="1589276"/>
            <a:ext cx="2789406" cy="4192772"/>
          </a:xfrm>
          <a:prstGeom prst="rect">
            <a:avLst/>
          </a:prstGeom>
        </p:spPr>
      </p:pic>
      <p:sp>
        <p:nvSpPr>
          <p:cNvPr id="16" name="TextBox 17">
            <a:extLst>
              <a:ext uri="{FF2B5EF4-FFF2-40B4-BE49-F238E27FC236}">
                <a16:creationId xmlns:a16="http://schemas.microsoft.com/office/drawing/2014/main" id="{DA3D3741-08CF-4BA9-8072-104A4A6F85B8}"/>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288857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3" name="图片 2">
            <a:extLst>
              <a:ext uri="{FF2B5EF4-FFF2-40B4-BE49-F238E27FC236}">
                <a16:creationId xmlns:a16="http://schemas.microsoft.com/office/drawing/2014/main" id="{9181A8AC-2D29-4778-92E8-CB264F805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564" y="0"/>
            <a:ext cx="3973202" cy="6858000"/>
          </a:xfrm>
          <a:prstGeom prst="rect">
            <a:avLst/>
          </a:prstGeom>
        </p:spPr>
      </p:pic>
    </p:spTree>
    <p:extLst>
      <p:ext uri="{BB962C8B-B14F-4D97-AF65-F5344CB8AC3E}">
        <p14:creationId xmlns:p14="http://schemas.microsoft.com/office/powerpoint/2010/main" val="2111263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127741" y="3127804"/>
            <a:ext cx="217239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数据库设计</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026981" y="2357722"/>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2578012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D16F76-79AD-4E29-87F5-5DA82C9F1AC4}"/>
              </a:ext>
            </a:extLst>
          </p:cNvPr>
          <p:cNvSpPr txBox="1"/>
          <p:nvPr/>
        </p:nvSpPr>
        <p:spPr>
          <a:xfrm>
            <a:off x="1509681" y="638239"/>
            <a:ext cx="2301342" cy="461665"/>
          </a:xfrm>
          <a:prstGeom prst="rect">
            <a:avLst/>
          </a:prstGeom>
          <a:noFill/>
        </p:spPr>
        <p:txBody>
          <a:bodyPr wrap="square" rtlCol="0">
            <a:spAutoFit/>
          </a:bodyPr>
          <a:lstStyle/>
          <a:p>
            <a:r>
              <a:rPr lang="zh-CN" altLang="en-US" sz="2400" b="1" dirty="0"/>
              <a:t>数据库设计</a:t>
            </a:r>
          </a:p>
        </p:txBody>
      </p:sp>
      <p:graphicFrame>
        <p:nvGraphicFramePr>
          <p:cNvPr id="14" name="表格 13">
            <a:extLst>
              <a:ext uri="{FF2B5EF4-FFF2-40B4-BE49-F238E27FC236}">
                <a16:creationId xmlns:a16="http://schemas.microsoft.com/office/drawing/2014/main" id="{CB016DD6-57B4-4040-AA7F-7647DD9AD81E}"/>
              </a:ext>
            </a:extLst>
          </p:cNvPr>
          <p:cNvGraphicFramePr>
            <a:graphicFrameLocks noGrp="1"/>
          </p:cNvGraphicFramePr>
          <p:nvPr>
            <p:extLst>
              <p:ext uri="{D42A27DB-BD31-4B8C-83A1-F6EECF244321}">
                <p14:modId xmlns:p14="http://schemas.microsoft.com/office/powerpoint/2010/main" val="3725775405"/>
              </p:ext>
            </p:extLst>
          </p:nvPr>
        </p:nvGraphicFramePr>
        <p:xfrm>
          <a:off x="1147603" y="1630169"/>
          <a:ext cx="6262940" cy="1418343"/>
        </p:xfrm>
        <a:graphic>
          <a:graphicData uri="http://schemas.openxmlformats.org/drawingml/2006/table">
            <a:tbl>
              <a:tblPr firstRow="1" firstCol="1" bandRow="1">
                <a:tableStyleId>{5C22544A-7EE6-4342-B048-85BDC9FD1C3A}</a:tableStyleId>
              </a:tblPr>
              <a:tblGrid>
                <a:gridCol w="2087395">
                  <a:extLst>
                    <a:ext uri="{9D8B030D-6E8A-4147-A177-3AD203B41FA5}">
                      <a16:colId xmlns:a16="http://schemas.microsoft.com/office/drawing/2014/main" val="102726214"/>
                    </a:ext>
                  </a:extLst>
                </a:gridCol>
                <a:gridCol w="2087395">
                  <a:extLst>
                    <a:ext uri="{9D8B030D-6E8A-4147-A177-3AD203B41FA5}">
                      <a16:colId xmlns:a16="http://schemas.microsoft.com/office/drawing/2014/main" val="3416462718"/>
                    </a:ext>
                  </a:extLst>
                </a:gridCol>
                <a:gridCol w="2088150">
                  <a:extLst>
                    <a:ext uri="{9D8B030D-6E8A-4147-A177-3AD203B41FA5}">
                      <a16:colId xmlns:a16="http://schemas.microsoft.com/office/drawing/2014/main" val="4120920818"/>
                    </a:ext>
                  </a:extLst>
                </a:gridCol>
              </a:tblGrid>
              <a:tr h="472781">
                <a:tc>
                  <a:txBody>
                    <a:bodyPr/>
                    <a:lstStyle/>
                    <a:p>
                      <a:pPr algn="just">
                        <a:spcAft>
                          <a:spcPts val="0"/>
                        </a:spcAft>
                      </a:pPr>
                      <a:r>
                        <a:rPr lang="zh-CN" sz="2000" kern="100" dirty="0">
                          <a:effectLst/>
                        </a:rPr>
                        <a:t>实体编号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实体名称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实体命名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1432408"/>
                  </a:ext>
                </a:extLst>
              </a:tr>
              <a:tr h="472781">
                <a:tc>
                  <a:txBody>
                    <a:bodyPr/>
                    <a:lstStyle/>
                    <a:p>
                      <a:pPr algn="just">
                        <a:spcAft>
                          <a:spcPts val="0"/>
                        </a:spcAft>
                      </a:pPr>
                      <a:r>
                        <a:rPr lang="en-US" sz="2000" kern="100">
                          <a:effectLst/>
                        </a:rPr>
                        <a:t>01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user_table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195111"/>
                  </a:ext>
                </a:extLst>
              </a:tr>
              <a:tr h="472781">
                <a:tc>
                  <a:txBody>
                    <a:bodyPr/>
                    <a:lstStyle/>
                    <a:p>
                      <a:pPr algn="just">
                        <a:spcAft>
                          <a:spcPts val="0"/>
                        </a:spcAft>
                      </a:pPr>
                      <a:r>
                        <a:rPr lang="zh-CN" sz="2000" kern="100">
                          <a:effectLst/>
                        </a:rPr>
                        <a:t>实体说明</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2000" kern="100" dirty="0">
                          <a:effectLst/>
                        </a:rPr>
                        <a:t>用户的基本信息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645675427"/>
                  </a:ext>
                </a:extLst>
              </a:tr>
            </a:tbl>
          </a:graphicData>
        </a:graphic>
      </p:graphicFrame>
      <p:graphicFrame>
        <p:nvGraphicFramePr>
          <p:cNvPr id="18" name="表格 17">
            <a:extLst>
              <a:ext uri="{FF2B5EF4-FFF2-40B4-BE49-F238E27FC236}">
                <a16:creationId xmlns:a16="http://schemas.microsoft.com/office/drawing/2014/main" id="{9AF3CEA4-E399-4298-81C4-7B0F7173A84D}"/>
              </a:ext>
            </a:extLst>
          </p:cNvPr>
          <p:cNvGraphicFramePr>
            <a:graphicFrameLocks noGrp="1"/>
          </p:cNvGraphicFramePr>
          <p:nvPr>
            <p:extLst>
              <p:ext uri="{D42A27DB-BD31-4B8C-83A1-F6EECF244321}">
                <p14:modId xmlns:p14="http://schemas.microsoft.com/office/powerpoint/2010/main" val="4285634790"/>
              </p:ext>
            </p:extLst>
          </p:nvPr>
        </p:nvGraphicFramePr>
        <p:xfrm>
          <a:off x="1147603" y="3578777"/>
          <a:ext cx="6535809" cy="3230676"/>
        </p:xfrm>
        <a:graphic>
          <a:graphicData uri="http://schemas.openxmlformats.org/drawingml/2006/table">
            <a:tbl>
              <a:tblPr firstRow="1" firstCol="1" bandRow="1">
                <a:tableStyleId>{5C22544A-7EE6-4342-B048-85BDC9FD1C3A}</a:tableStyleId>
              </a:tblPr>
              <a:tblGrid>
                <a:gridCol w="668556">
                  <a:extLst>
                    <a:ext uri="{9D8B030D-6E8A-4147-A177-3AD203B41FA5}">
                      <a16:colId xmlns:a16="http://schemas.microsoft.com/office/drawing/2014/main" val="2636087738"/>
                    </a:ext>
                  </a:extLst>
                </a:gridCol>
                <a:gridCol w="826114">
                  <a:extLst>
                    <a:ext uri="{9D8B030D-6E8A-4147-A177-3AD203B41FA5}">
                      <a16:colId xmlns:a16="http://schemas.microsoft.com/office/drawing/2014/main" val="2992124804"/>
                    </a:ext>
                  </a:extLst>
                </a:gridCol>
                <a:gridCol w="668556">
                  <a:extLst>
                    <a:ext uri="{9D8B030D-6E8A-4147-A177-3AD203B41FA5}">
                      <a16:colId xmlns:a16="http://schemas.microsoft.com/office/drawing/2014/main" val="3758288972"/>
                    </a:ext>
                  </a:extLst>
                </a:gridCol>
                <a:gridCol w="625973">
                  <a:extLst>
                    <a:ext uri="{9D8B030D-6E8A-4147-A177-3AD203B41FA5}">
                      <a16:colId xmlns:a16="http://schemas.microsoft.com/office/drawing/2014/main" val="3267412049"/>
                    </a:ext>
                  </a:extLst>
                </a:gridCol>
                <a:gridCol w="668556">
                  <a:extLst>
                    <a:ext uri="{9D8B030D-6E8A-4147-A177-3AD203B41FA5}">
                      <a16:colId xmlns:a16="http://schemas.microsoft.com/office/drawing/2014/main" val="368764150"/>
                    </a:ext>
                  </a:extLst>
                </a:gridCol>
                <a:gridCol w="668556">
                  <a:extLst>
                    <a:ext uri="{9D8B030D-6E8A-4147-A177-3AD203B41FA5}">
                      <a16:colId xmlns:a16="http://schemas.microsoft.com/office/drawing/2014/main" val="2607160235"/>
                    </a:ext>
                  </a:extLst>
                </a:gridCol>
                <a:gridCol w="900634">
                  <a:extLst>
                    <a:ext uri="{9D8B030D-6E8A-4147-A177-3AD203B41FA5}">
                      <a16:colId xmlns:a16="http://schemas.microsoft.com/office/drawing/2014/main" val="3487910211"/>
                    </a:ext>
                  </a:extLst>
                </a:gridCol>
                <a:gridCol w="1508864">
                  <a:extLst>
                    <a:ext uri="{9D8B030D-6E8A-4147-A177-3AD203B41FA5}">
                      <a16:colId xmlns:a16="http://schemas.microsoft.com/office/drawing/2014/main" val="1132628946"/>
                    </a:ext>
                  </a:extLst>
                </a:gridCol>
              </a:tblGrid>
              <a:tr h="589144">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0151317"/>
                  </a:ext>
                </a:extLst>
              </a:tr>
              <a:tr h="810072">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a:t>
                      </a:r>
                      <a:r>
                        <a:rPr lang="en-US" sz="1800" kern="100">
                          <a:effectLst/>
                        </a:rPr>
                        <a:t>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为用户在微信小程序中的</a:t>
                      </a:r>
                      <a:r>
                        <a:rPr lang="en-US" sz="1600" kern="100">
                          <a:effectLst/>
                        </a:rPr>
                        <a:t>openid</a:t>
                      </a:r>
                      <a:r>
                        <a:rPr lang="zh-CN" sz="1600" kern="100">
                          <a:effectLst/>
                        </a:rPr>
                        <a:t>，唯一标识用户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734209"/>
                  </a:ext>
                </a:extLst>
              </a:tr>
              <a:tr h="294572">
                <a:tc>
                  <a:txBody>
                    <a:bodyPr/>
                    <a:lstStyle/>
                    <a:p>
                      <a:pPr algn="ctr">
                        <a:spcAft>
                          <a:spcPts val="0"/>
                        </a:spcAft>
                      </a:pPr>
                      <a:r>
                        <a:rPr lang="en-US" sz="1800" kern="100">
                          <a:effectLst/>
                        </a:rPr>
                        <a:t>sex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char(1)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用户的性别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7684671"/>
                  </a:ext>
                </a:extLst>
              </a:tr>
              <a:tr h="589144">
                <a:tc>
                  <a:txBody>
                    <a:bodyPr/>
                    <a:lstStyle/>
                    <a:p>
                      <a:pPr algn="ctr">
                        <a:spcAft>
                          <a:spcPts val="0"/>
                        </a:spcAft>
                      </a:pPr>
                      <a:r>
                        <a:rPr lang="en-US" sz="1800" kern="100">
                          <a:effectLst/>
                        </a:rPr>
                        <a:t>user_type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设定了两种用户类型，对应</a:t>
                      </a:r>
                      <a:r>
                        <a:rPr lang="en-US" sz="1600" kern="100">
                          <a:effectLst/>
                        </a:rPr>
                        <a:t>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2325366"/>
                  </a:ext>
                </a:extLst>
              </a:tr>
              <a:tr h="29457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rPr>
                        <a:t>用户的电话号码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5803186"/>
                  </a:ext>
                </a:extLst>
              </a:tr>
            </a:tbl>
          </a:graphicData>
        </a:graphic>
      </p:graphicFrame>
      <p:sp>
        <p:nvSpPr>
          <p:cNvPr id="19" name="矩形 18">
            <a:extLst>
              <a:ext uri="{FF2B5EF4-FFF2-40B4-BE49-F238E27FC236}">
                <a16:creationId xmlns:a16="http://schemas.microsoft.com/office/drawing/2014/main" id="{04CC2E49-B64E-4AA6-9004-E6D9987F2760}"/>
              </a:ext>
            </a:extLst>
          </p:cNvPr>
          <p:cNvSpPr/>
          <p:nvPr/>
        </p:nvSpPr>
        <p:spPr>
          <a:xfrm>
            <a:off x="1147603" y="1180370"/>
            <a:ext cx="1338828"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实体描述：</a:t>
            </a:r>
            <a:endParaRPr lang="zh-CN" altLang="zh-CN" sz="1400" kern="100" dirty="0">
              <a:latin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B90F0B06-A9ED-44AA-A674-9CF2B99A7964}"/>
              </a:ext>
            </a:extLst>
          </p:cNvPr>
          <p:cNvSpPr/>
          <p:nvPr/>
        </p:nvSpPr>
        <p:spPr>
          <a:xfrm>
            <a:off x="1065611" y="3209445"/>
            <a:ext cx="1800493"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实体属性列表：</a:t>
            </a:r>
            <a:endParaRPr lang="zh-CN" altLang="zh-CN" sz="1400" kern="100" dirty="0">
              <a:latin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00E4B4AC-A78D-4758-A809-C4DC754CE1F6}"/>
              </a:ext>
            </a:extLst>
          </p:cNvPr>
          <p:cNvSpPr/>
          <p:nvPr/>
        </p:nvSpPr>
        <p:spPr>
          <a:xfrm>
            <a:off x="8070038" y="1710498"/>
            <a:ext cx="3598277" cy="4401205"/>
          </a:xfrm>
          <a:prstGeom prst="rect">
            <a:avLst/>
          </a:prstGeom>
        </p:spPr>
        <p:txBody>
          <a:bodyPr wrap="square">
            <a:spAutoFit/>
          </a:bodyPr>
          <a:lstStyle/>
          <a:p>
            <a:r>
              <a:rPr lang="en-US" altLang="zh-CN" sz="2000" dirty="0">
                <a:cs typeface="Times New Roman" panose="02020603050405020304" pitchFamily="18" charset="0"/>
              </a:rPr>
              <a:t>	</a:t>
            </a:r>
            <a:r>
              <a:rPr lang="zh-CN" altLang="zh-CN" sz="2000" dirty="0">
                <a:cs typeface="Times New Roman" panose="02020603050405020304" pitchFamily="18" charset="0"/>
              </a:rPr>
              <a:t>单一个 用户信息表可以实现用户登录和用户基本信息修改功能，用户登录时候获取他的</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，这个</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将作为小程序端的全局变量，在以后的交互过程中经常调用。比如修改用户基本信息。这时候需要用到该表的</a:t>
            </a:r>
            <a:r>
              <a:rPr lang="en-US" altLang="zh-CN" sz="2000" dirty="0">
                <a:cs typeface="Times New Roman" panose="02020603050405020304" pitchFamily="18" charset="0"/>
              </a:rPr>
              <a:t>sex</a:t>
            </a:r>
            <a:r>
              <a:rPr lang="zh-CN" altLang="zh-CN" sz="2000" dirty="0">
                <a:cs typeface="Times New Roman" panose="02020603050405020304" pitchFamily="18" charset="0"/>
              </a:rPr>
              <a:t>，</a:t>
            </a:r>
            <a:r>
              <a:rPr lang="en-US" altLang="zh-CN" sz="2000" dirty="0">
                <a:cs typeface="Times New Roman" panose="02020603050405020304" pitchFamily="18" charset="0"/>
              </a:rPr>
              <a:t>phone</a:t>
            </a:r>
            <a:r>
              <a:rPr lang="zh-CN" altLang="zh-CN" sz="2000" dirty="0">
                <a:cs typeface="Times New Roman" panose="02020603050405020304" pitchFamily="18" charset="0"/>
              </a:rPr>
              <a:t>字段，用户的操作会影响这些字段的更新。其次，</a:t>
            </a:r>
            <a:r>
              <a:rPr lang="en-US" altLang="zh-CN" sz="2000" dirty="0" err="1">
                <a:cs typeface="Times New Roman" panose="02020603050405020304" pitchFamily="18" charset="0"/>
              </a:rPr>
              <a:t>user_type</a:t>
            </a:r>
            <a:r>
              <a:rPr lang="zh-CN" altLang="zh-CN" sz="2000" dirty="0">
                <a:cs typeface="Times New Roman" panose="02020603050405020304" pitchFamily="18" charset="0"/>
              </a:rPr>
              <a:t>字段是我们考虑到，二期迭代开发每个用户可以有其他用户模式，比如图书管理模式，就是卖家。</a:t>
            </a:r>
            <a:endParaRPr lang="zh-CN" altLang="en-US" sz="2000" dirty="0"/>
          </a:p>
        </p:txBody>
      </p:sp>
    </p:spTree>
    <p:extLst>
      <p:ext uri="{BB962C8B-B14F-4D97-AF65-F5344CB8AC3E}">
        <p14:creationId xmlns:p14="http://schemas.microsoft.com/office/powerpoint/2010/main" val="29692549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sp>
        <p:nvSpPr>
          <p:cNvPr id="4" name="矩形 3">
            <a:extLst>
              <a:ext uri="{FF2B5EF4-FFF2-40B4-BE49-F238E27FC236}">
                <a16:creationId xmlns:a16="http://schemas.microsoft.com/office/drawing/2014/main" id="{F63FDA27-5DFE-498F-8C4F-F9C483AF9142}"/>
              </a:ext>
            </a:extLst>
          </p:cNvPr>
          <p:cNvSpPr/>
          <p:nvPr/>
        </p:nvSpPr>
        <p:spPr>
          <a:xfrm>
            <a:off x="1245576" y="1265956"/>
            <a:ext cx="1698120" cy="383898"/>
          </a:xfrm>
          <a:prstGeom prst="rect">
            <a:avLst/>
          </a:prstGeom>
        </p:spPr>
        <p:txBody>
          <a:bodyPr wrap="square">
            <a:spAutoFit/>
          </a:bodyPr>
          <a:lstStyle/>
          <a:p>
            <a:pPr algn="just">
              <a:spcAft>
                <a:spcPts val="0"/>
              </a:spcAft>
            </a:pPr>
            <a:r>
              <a:rPr lang="en-US" altLang="zh-CN" b="1" kern="100" dirty="0">
                <a:latin typeface="等线" panose="02010600030101010101" pitchFamily="2" charset="-122"/>
                <a:cs typeface="Times New Roman" panose="02020603050405020304" pitchFamily="18" charset="0"/>
              </a:rPr>
              <a:t>2</a:t>
            </a:r>
            <a:r>
              <a:rPr lang="zh-CN" altLang="zh-CN" b="1" kern="100" dirty="0">
                <a:latin typeface="等线" panose="02010600030101010101" pitchFamily="2" charset="-122"/>
                <a:cs typeface="Times New Roman" panose="02020603050405020304" pitchFamily="18" charset="0"/>
              </a:rPr>
              <a:t>：交易地址表</a:t>
            </a:r>
            <a:endParaRPr lang="zh-CN" altLang="zh-CN" sz="1200" kern="100" dirty="0">
              <a:latin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219F267B-203B-4CBF-BBA5-471E9C6CC46C}"/>
              </a:ext>
            </a:extLst>
          </p:cNvPr>
          <p:cNvGraphicFramePr>
            <a:graphicFrameLocks noGrp="1"/>
          </p:cNvGraphicFramePr>
          <p:nvPr>
            <p:extLst>
              <p:ext uri="{D42A27DB-BD31-4B8C-83A1-F6EECF244321}">
                <p14:modId xmlns:p14="http://schemas.microsoft.com/office/powerpoint/2010/main" val="2344532837"/>
              </p:ext>
            </p:extLst>
          </p:nvPr>
        </p:nvGraphicFramePr>
        <p:xfrm>
          <a:off x="1681372" y="1649854"/>
          <a:ext cx="6210556" cy="1337847"/>
        </p:xfrm>
        <a:graphic>
          <a:graphicData uri="http://schemas.openxmlformats.org/drawingml/2006/table">
            <a:tbl>
              <a:tblPr firstRow="1" firstCol="1" bandRow="1">
                <a:tableStyleId>{5C22544A-7EE6-4342-B048-85BDC9FD1C3A}</a:tableStyleId>
              </a:tblPr>
              <a:tblGrid>
                <a:gridCol w="2069936">
                  <a:extLst>
                    <a:ext uri="{9D8B030D-6E8A-4147-A177-3AD203B41FA5}">
                      <a16:colId xmlns:a16="http://schemas.microsoft.com/office/drawing/2014/main" val="1303684691"/>
                    </a:ext>
                  </a:extLst>
                </a:gridCol>
                <a:gridCol w="2069936">
                  <a:extLst>
                    <a:ext uri="{9D8B030D-6E8A-4147-A177-3AD203B41FA5}">
                      <a16:colId xmlns:a16="http://schemas.microsoft.com/office/drawing/2014/main" val="205148449"/>
                    </a:ext>
                  </a:extLst>
                </a:gridCol>
                <a:gridCol w="2070684">
                  <a:extLst>
                    <a:ext uri="{9D8B030D-6E8A-4147-A177-3AD203B41FA5}">
                      <a16:colId xmlns:a16="http://schemas.microsoft.com/office/drawing/2014/main" val="2755294547"/>
                    </a:ext>
                  </a:extLst>
                </a:gridCol>
              </a:tblGrid>
              <a:tr h="445949">
                <a:tc>
                  <a:txBody>
                    <a:bodyPr/>
                    <a:lstStyle/>
                    <a:p>
                      <a:pPr algn="just">
                        <a:spcAft>
                          <a:spcPts val="0"/>
                        </a:spcAft>
                      </a:pPr>
                      <a:r>
                        <a:rPr lang="zh-CN" sz="1800" kern="100" dirty="0">
                          <a:effectLst/>
                        </a:rPr>
                        <a:t>实体编号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27738"/>
                  </a:ext>
                </a:extLst>
              </a:tr>
              <a:tr h="445949">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6431924"/>
                  </a:ext>
                </a:extLst>
              </a:tr>
              <a:tr h="445949">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用户交易地址</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140647756"/>
                  </a:ext>
                </a:extLst>
              </a:tr>
            </a:tbl>
          </a:graphicData>
        </a:graphic>
      </p:graphicFrame>
      <p:graphicFrame>
        <p:nvGraphicFramePr>
          <p:cNvPr id="9" name="表格 8">
            <a:extLst>
              <a:ext uri="{FF2B5EF4-FFF2-40B4-BE49-F238E27FC236}">
                <a16:creationId xmlns:a16="http://schemas.microsoft.com/office/drawing/2014/main" id="{77A3A724-F272-4407-B1AD-928EE68C6A98}"/>
              </a:ext>
            </a:extLst>
          </p:cNvPr>
          <p:cNvGraphicFramePr>
            <a:graphicFrameLocks noGrp="1"/>
          </p:cNvGraphicFramePr>
          <p:nvPr>
            <p:extLst>
              <p:ext uri="{D42A27DB-BD31-4B8C-83A1-F6EECF244321}">
                <p14:modId xmlns:p14="http://schemas.microsoft.com/office/powerpoint/2010/main" val="944128698"/>
              </p:ext>
            </p:extLst>
          </p:nvPr>
        </p:nvGraphicFramePr>
        <p:xfrm>
          <a:off x="1681372" y="3017520"/>
          <a:ext cx="7303069" cy="3840480"/>
        </p:xfrm>
        <a:graphic>
          <a:graphicData uri="http://schemas.openxmlformats.org/drawingml/2006/table">
            <a:tbl>
              <a:tblPr firstRow="1" firstCol="1" bandRow="1">
                <a:tableStyleId>{5C22544A-7EE6-4342-B048-85BDC9FD1C3A}</a:tableStyleId>
              </a:tblPr>
              <a:tblGrid>
                <a:gridCol w="1158108">
                  <a:extLst>
                    <a:ext uri="{9D8B030D-6E8A-4147-A177-3AD203B41FA5}">
                      <a16:colId xmlns:a16="http://schemas.microsoft.com/office/drawing/2014/main" val="4263198892"/>
                    </a:ext>
                  </a:extLst>
                </a:gridCol>
                <a:gridCol w="996410">
                  <a:extLst>
                    <a:ext uri="{9D8B030D-6E8A-4147-A177-3AD203B41FA5}">
                      <a16:colId xmlns:a16="http://schemas.microsoft.com/office/drawing/2014/main" val="511288279"/>
                    </a:ext>
                  </a:extLst>
                </a:gridCol>
                <a:gridCol w="782268">
                  <a:extLst>
                    <a:ext uri="{9D8B030D-6E8A-4147-A177-3AD203B41FA5}">
                      <a16:colId xmlns:a16="http://schemas.microsoft.com/office/drawing/2014/main" val="692061547"/>
                    </a:ext>
                  </a:extLst>
                </a:gridCol>
                <a:gridCol w="735071">
                  <a:extLst>
                    <a:ext uri="{9D8B030D-6E8A-4147-A177-3AD203B41FA5}">
                      <a16:colId xmlns:a16="http://schemas.microsoft.com/office/drawing/2014/main" val="271908772"/>
                    </a:ext>
                  </a:extLst>
                </a:gridCol>
                <a:gridCol w="782268">
                  <a:extLst>
                    <a:ext uri="{9D8B030D-6E8A-4147-A177-3AD203B41FA5}">
                      <a16:colId xmlns:a16="http://schemas.microsoft.com/office/drawing/2014/main" val="3002734707"/>
                    </a:ext>
                  </a:extLst>
                </a:gridCol>
                <a:gridCol w="782268">
                  <a:extLst>
                    <a:ext uri="{9D8B030D-6E8A-4147-A177-3AD203B41FA5}">
                      <a16:colId xmlns:a16="http://schemas.microsoft.com/office/drawing/2014/main" val="966792971"/>
                    </a:ext>
                  </a:extLst>
                </a:gridCol>
                <a:gridCol w="1325924">
                  <a:extLst>
                    <a:ext uri="{9D8B030D-6E8A-4147-A177-3AD203B41FA5}">
                      <a16:colId xmlns:a16="http://schemas.microsoft.com/office/drawing/2014/main" val="375140319"/>
                    </a:ext>
                  </a:extLst>
                </a:gridCol>
                <a:gridCol w="740752">
                  <a:extLst>
                    <a:ext uri="{9D8B030D-6E8A-4147-A177-3AD203B41FA5}">
                      <a16:colId xmlns:a16="http://schemas.microsoft.com/office/drawing/2014/main" val="366847758"/>
                    </a:ext>
                  </a:extLst>
                </a:gridCol>
              </a:tblGrid>
              <a:tr h="394214">
                <a:tc>
                  <a:txBody>
                    <a:bodyPr/>
                    <a:lstStyle/>
                    <a:p>
                      <a:pPr algn="ctr">
                        <a:spcAft>
                          <a:spcPts val="0"/>
                        </a:spcAft>
                      </a:pPr>
                      <a:r>
                        <a:rPr lang="zh-CN" sz="1800" kern="100" dirty="0">
                          <a:effectLst/>
                        </a:rPr>
                        <a:t>属性名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1285097"/>
                  </a:ext>
                </a:extLst>
              </a:tr>
              <a:tr h="788430">
                <a:tc>
                  <a:txBody>
                    <a:bodyPr/>
                    <a:lstStyle/>
                    <a:p>
                      <a:pPr algn="ctr">
                        <a:spcAft>
                          <a:spcPts val="0"/>
                        </a:spcAft>
                      </a:pPr>
                      <a:r>
                        <a:rPr lang="en-US" sz="1800" kern="100">
                          <a:effectLst/>
                        </a:rPr>
                        <a:t>address_id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int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地址编号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唯一标识地址信息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697183"/>
                  </a:ext>
                </a:extLst>
              </a:tr>
              <a:tr h="394214">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685944"/>
                  </a:ext>
                </a:extLst>
              </a:tr>
              <a:tr h="59132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11</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收货人电话</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4149519"/>
                  </a:ext>
                </a:extLst>
              </a:tr>
              <a:tr h="591322">
                <a:tc>
                  <a:txBody>
                    <a:bodyPr/>
                    <a:lstStyle/>
                    <a:p>
                      <a:pPr algn="ctr">
                        <a:spcAft>
                          <a:spcPts val="0"/>
                        </a:spcAft>
                      </a:pPr>
                      <a:r>
                        <a:rPr lang="en-US" sz="1800" kern="100">
                          <a:effectLst/>
                        </a:rPr>
                        <a:t>recevier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收货人姓名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收货人姓名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0883298"/>
                  </a:ext>
                </a:extLst>
              </a:tr>
            </a:tbl>
          </a:graphicData>
        </a:graphic>
      </p:graphicFrame>
      <p:sp>
        <p:nvSpPr>
          <p:cNvPr id="10" name="矩形 9">
            <a:extLst>
              <a:ext uri="{FF2B5EF4-FFF2-40B4-BE49-F238E27FC236}">
                <a16:creationId xmlns:a16="http://schemas.microsoft.com/office/drawing/2014/main" id="{AFB88325-37C3-4624-BA6D-EFB36452FAA1}"/>
              </a:ext>
            </a:extLst>
          </p:cNvPr>
          <p:cNvSpPr/>
          <p:nvPr/>
        </p:nvSpPr>
        <p:spPr>
          <a:xfrm>
            <a:off x="9166502" y="1807458"/>
            <a:ext cx="2585686" cy="3785652"/>
          </a:xfrm>
          <a:prstGeom prst="rect">
            <a:avLst/>
          </a:prstGeom>
        </p:spPr>
        <p:txBody>
          <a:bodyPr wrap="square">
            <a:spAutoFit/>
          </a:bodyPr>
          <a:lstStyle/>
          <a:p>
            <a:pPr algn="just">
              <a:spcAft>
                <a:spcPts val="0"/>
              </a:spcAft>
            </a:pPr>
            <a:r>
              <a:rPr lang="zh-CN" altLang="zh-CN" sz="2400" kern="100" dirty="0">
                <a:latin typeface="等线" panose="02010600030101010101" pitchFamily="2" charset="-122"/>
                <a:cs typeface="Times New Roman" panose="02020603050405020304" pitchFamily="18" charset="0"/>
              </a:rPr>
              <a:t>收货地址表与用户信息表关联，外键</a:t>
            </a:r>
            <a:r>
              <a:rPr lang="en-US" altLang="zh-CN" sz="2400" kern="100" dirty="0" err="1">
                <a:latin typeface="等线" panose="02010600030101010101" pitchFamily="2" charset="-122"/>
                <a:cs typeface="Times New Roman" panose="02020603050405020304" pitchFamily="18" charset="0"/>
              </a:rPr>
              <a:t>user_id</a:t>
            </a:r>
            <a:r>
              <a:rPr lang="zh-CN" altLang="zh-CN" sz="2400" kern="100" dirty="0">
                <a:latin typeface="等线" panose="02010600030101010101" pitchFamily="2" charset="-122"/>
                <a:cs typeface="Times New Roman" panose="02020603050405020304" pitchFamily="18" charset="0"/>
              </a:rPr>
              <a:t>确定是哪个用户，然后找到该用户的具体收货地址，这个表可以实现用户对自己收货地址的增删改查的操作</a:t>
            </a:r>
            <a:endParaRPr lang="zh-CN" altLang="zh-CN" sz="20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56694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06521F32-4C1C-4D49-8864-5C68BE2F8647}"/>
              </a:ext>
            </a:extLst>
          </p:cNvPr>
          <p:cNvGraphicFramePr>
            <a:graphicFrameLocks noGrp="1"/>
          </p:cNvGraphicFramePr>
          <p:nvPr>
            <p:extLst>
              <p:ext uri="{D42A27DB-BD31-4B8C-83A1-F6EECF244321}">
                <p14:modId xmlns:p14="http://schemas.microsoft.com/office/powerpoint/2010/main" val="3544979943"/>
              </p:ext>
            </p:extLst>
          </p:nvPr>
        </p:nvGraphicFramePr>
        <p:xfrm>
          <a:off x="1026488" y="1516949"/>
          <a:ext cx="6383962" cy="1232965"/>
        </p:xfrm>
        <a:graphic>
          <a:graphicData uri="http://schemas.openxmlformats.org/drawingml/2006/table">
            <a:tbl>
              <a:tblPr firstRow="1" firstCol="1" bandRow="1">
                <a:tableStyleId>{5C22544A-7EE6-4342-B048-85BDC9FD1C3A}</a:tableStyleId>
              </a:tblPr>
              <a:tblGrid>
                <a:gridCol w="2127987">
                  <a:extLst>
                    <a:ext uri="{9D8B030D-6E8A-4147-A177-3AD203B41FA5}">
                      <a16:colId xmlns:a16="http://schemas.microsoft.com/office/drawing/2014/main" val="2669150650"/>
                    </a:ext>
                  </a:extLst>
                </a:gridCol>
                <a:gridCol w="2127215">
                  <a:extLst>
                    <a:ext uri="{9D8B030D-6E8A-4147-A177-3AD203B41FA5}">
                      <a16:colId xmlns:a16="http://schemas.microsoft.com/office/drawing/2014/main" val="1103317273"/>
                    </a:ext>
                  </a:extLst>
                </a:gridCol>
                <a:gridCol w="2128760">
                  <a:extLst>
                    <a:ext uri="{9D8B030D-6E8A-4147-A177-3AD203B41FA5}">
                      <a16:colId xmlns:a16="http://schemas.microsoft.com/office/drawing/2014/main" val="3992409943"/>
                    </a:ext>
                  </a:extLst>
                </a:gridCol>
              </a:tblGrid>
              <a:tr h="406852">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实体名称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3143108"/>
                  </a:ext>
                </a:extLst>
              </a:tr>
              <a:tr h="406852">
                <a:tc>
                  <a:txBody>
                    <a:bodyPr/>
                    <a:lstStyle/>
                    <a:p>
                      <a:pPr algn="just">
                        <a:spcAft>
                          <a:spcPts val="0"/>
                        </a:spcAft>
                      </a:pPr>
                      <a:r>
                        <a:rPr lang="en-US" sz="1800" kern="100">
                          <a:effectLst/>
                        </a:rPr>
                        <a:t>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8156330"/>
                  </a:ext>
                </a:extLst>
              </a:tr>
              <a:tr h="419261">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图书基本信息表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876443649"/>
                  </a:ext>
                </a:extLst>
              </a:tr>
            </a:tbl>
          </a:graphicData>
        </a:graphic>
      </p:graphicFrame>
      <p:graphicFrame>
        <p:nvGraphicFramePr>
          <p:cNvPr id="3" name="表格 2">
            <a:extLst>
              <a:ext uri="{FF2B5EF4-FFF2-40B4-BE49-F238E27FC236}">
                <a16:creationId xmlns:a16="http://schemas.microsoft.com/office/drawing/2014/main" id="{5347D8B5-5E8C-488D-A74F-0D748C42BE6F}"/>
              </a:ext>
            </a:extLst>
          </p:cNvPr>
          <p:cNvGraphicFramePr>
            <a:graphicFrameLocks noGrp="1"/>
          </p:cNvGraphicFramePr>
          <p:nvPr>
            <p:extLst>
              <p:ext uri="{D42A27DB-BD31-4B8C-83A1-F6EECF244321}">
                <p14:modId xmlns:p14="http://schemas.microsoft.com/office/powerpoint/2010/main" val="1466112760"/>
              </p:ext>
            </p:extLst>
          </p:nvPr>
        </p:nvGraphicFramePr>
        <p:xfrm>
          <a:off x="1026488" y="2749914"/>
          <a:ext cx="9438966" cy="4099238"/>
        </p:xfrm>
        <a:graphic>
          <a:graphicData uri="http://schemas.openxmlformats.org/drawingml/2006/table">
            <a:tbl>
              <a:tblPr firstRow="1" firstCol="1" bandRow="1">
                <a:tableStyleId>{5C22544A-7EE6-4342-B048-85BDC9FD1C3A}</a:tableStyleId>
              </a:tblPr>
              <a:tblGrid>
                <a:gridCol w="1701959">
                  <a:extLst>
                    <a:ext uri="{9D8B030D-6E8A-4147-A177-3AD203B41FA5}">
                      <a16:colId xmlns:a16="http://schemas.microsoft.com/office/drawing/2014/main" val="2647553660"/>
                    </a:ext>
                  </a:extLst>
                </a:gridCol>
                <a:gridCol w="1128573">
                  <a:extLst>
                    <a:ext uri="{9D8B030D-6E8A-4147-A177-3AD203B41FA5}">
                      <a16:colId xmlns:a16="http://schemas.microsoft.com/office/drawing/2014/main" val="3736071568"/>
                    </a:ext>
                  </a:extLst>
                </a:gridCol>
                <a:gridCol w="1111195">
                  <a:extLst>
                    <a:ext uri="{9D8B030D-6E8A-4147-A177-3AD203B41FA5}">
                      <a16:colId xmlns:a16="http://schemas.microsoft.com/office/drawing/2014/main" val="4000896774"/>
                    </a:ext>
                  </a:extLst>
                </a:gridCol>
                <a:gridCol w="1193936">
                  <a:extLst>
                    <a:ext uri="{9D8B030D-6E8A-4147-A177-3AD203B41FA5}">
                      <a16:colId xmlns:a16="http://schemas.microsoft.com/office/drawing/2014/main" val="1988330594"/>
                    </a:ext>
                  </a:extLst>
                </a:gridCol>
                <a:gridCol w="1222067">
                  <a:extLst>
                    <a:ext uri="{9D8B030D-6E8A-4147-A177-3AD203B41FA5}">
                      <a16:colId xmlns:a16="http://schemas.microsoft.com/office/drawing/2014/main" val="1696612698"/>
                    </a:ext>
                  </a:extLst>
                </a:gridCol>
                <a:gridCol w="787683">
                  <a:extLst>
                    <a:ext uri="{9D8B030D-6E8A-4147-A177-3AD203B41FA5}">
                      <a16:colId xmlns:a16="http://schemas.microsoft.com/office/drawing/2014/main" val="933098781"/>
                    </a:ext>
                  </a:extLst>
                </a:gridCol>
                <a:gridCol w="922553">
                  <a:extLst>
                    <a:ext uri="{9D8B030D-6E8A-4147-A177-3AD203B41FA5}">
                      <a16:colId xmlns:a16="http://schemas.microsoft.com/office/drawing/2014/main" val="3119944883"/>
                    </a:ext>
                  </a:extLst>
                </a:gridCol>
                <a:gridCol w="1371000">
                  <a:extLst>
                    <a:ext uri="{9D8B030D-6E8A-4147-A177-3AD203B41FA5}">
                      <a16:colId xmlns:a16="http://schemas.microsoft.com/office/drawing/2014/main" val="3981226470"/>
                    </a:ext>
                  </a:extLst>
                </a:gridCol>
              </a:tblGrid>
              <a:tr h="258758">
                <a:tc>
                  <a:txBody>
                    <a:bodyPr/>
                    <a:lstStyle/>
                    <a:p>
                      <a:pPr algn="ctr">
                        <a:spcAft>
                          <a:spcPts val="0"/>
                        </a:spcAft>
                      </a:pPr>
                      <a:r>
                        <a:rPr lang="zh-CN" sz="16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664692901"/>
                  </a:ext>
                </a:extLst>
              </a:tr>
              <a:tr h="377355">
                <a:tc>
                  <a:txBody>
                    <a:bodyPr/>
                    <a:lstStyle/>
                    <a:p>
                      <a:pPr algn="ctr">
                        <a:spcAft>
                          <a:spcPts val="0"/>
                        </a:spcAft>
                      </a:pPr>
                      <a:r>
                        <a:rPr lang="en-US" sz="18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自增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800" kern="100">
                          <a:effectLst/>
                        </a:rPr>
                        <a:t>唯一标识图书的符号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075363506"/>
                  </a:ext>
                </a:extLst>
              </a:tr>
              <a:tr h="377355">
                <a:tc>
                  <a:txBody>
                    <a:bodyPr/>
                    <a:lstStyle/>
                    <a:p>
                      <a:pPr algn="ctr">
                        <a:spcAft>
                          <a:spcPts val="0"/>
                        </a:spcAft>
                      </a:pPr>
                      <a:r>
                        <a:rPr lang="en-US" sz="1800" kern="100">
                          <a:effectLst/>
                        </a:rPr>
                        <a:t>book_name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spcBef>
                          <a:spcPts val="1000"/>
                        </a:spcBef>
                        <a:spcAft>
                          <a:spcPts val="1000"/>
                        </a:spcAft>
                      </a:pPr>
                      <a:r>
                        <a:rPr lang="en-US" sz="1800">
                          <a:effectLst/>
                        </a:rPr>
                        <a:t>varchar</a:t>
                      </a:r>
                      <a:r>
                        <a:rPr lang="zh-CN" sz="1800">
                          <a:effectLst/>
                        </a:rPr>
                        <a:t>（</a:t>
                      </a:r>
                      <a:r>
                        <a:rPr lang="en-US" sz="1800">
                          <a:effectLst/>
                        </a:rPr>
                        <a:t>40</a:t>
                      </a:r>
                      <a:r>
                        <a:rPr lang="zh-CN" sz="18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35091" marR="35091" marT="0" marB="0" anchor="ctr"/>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106212696"/>
                  </a:ext>
                </a:extLst>
              </a:tr>
              <a:tr h="258758">
                <a:tc>
                  <a:txBody>
                    <a:bodyPr/>
                    <a:lstStyle/>
                    <a:p>
                      <a:pPr algn="ctr">
                        <a:spcAft>
                          <a:spcPts val="0"/>
                        </a:spcAft>
                      </a:pPr>
                      <a:r>
                        <a:rPr lang="en-US" sz="1800" kern="100">
                          <a:effectLst/>
                        </a:rPr>
                        <a:t>book_descri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图书文字描述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466695399"/>
                  </a:ext>
                </a:extLst>
              </a:tr>
              <a:tr h="377355">
                <a:tc>
                  <a:txBody>
                    <a:bodyPr/>
                    <a:lstStyle/>
                    <a:p>
                      <a:pPr algn="ctr">
                        <a:spcAft>
                          <a:spcPts val="0"/>
                        </a:spcAft>
                      </a:pPr>
                      <a:r>
                        <a:rPr lang="en-US" sz="1800" kern="100">
                          <a:effectLst/>
                        </a:rPr>
                        <a:t>book_author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50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815278843"/>
                  </a:ext>
                </a:extLst>
              </a:tr>
              <a:tr h="377355">
                <a:tc>
                  <a:txBody>
                    <a:bodyPr/>
                    <a:lstStyle/>
                    <a:p>
                      <a:pPr algn="ctr">
                        <a:spcAft>
                          <a:spcPts val="0"/>
                        </a:spcAft>
                      </a:pPr>
                      <a:r>
                        <a:rPr lang="en-US" sz="1800" kern="100">
                          <a:effectLst/>
                        </a:rPr>
                        <a:t>book_press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40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173092108"/>
                  </a:ext>
                </a:extLst>
              </a:tr>
              <a:tr h="226413">
                <a:tc>
                  <a:txBody>
                    <a:bodyPr/>
                    <a:lstStyle/>
                    <a:p>
                      <a:pPr algn="ctr">
                        <a:spcAft>
                          <a:spcPts val="0"/>
                        </a:spcAft>
                      </a:pPr>
                      <a:r>
                        <a:rPr lang="en-US" sz="1800" kern="100">
                          <a:effectLst/>
                        </a:rPr>
                        <a:t>book_price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752606221"/>
                  </a:ext>
                </a:extLst>
              </a:tr>
              <a:tr h="377355">
                <a:tc>
                  <a:txBody>
                    <a:bodyPr/>
                    <a:lstStyle/>
                    <a:p>
                      <a:pPr algn="ctr">
                        <a:spcAft>
                          <a:spcPts val="0"/>
                        </a:spcAft>
                      </a:pPr>
                      <a:r>
                        <a:rPr lang="en-US" sz="1800" kern="100">
                          <a:effectLst/>
                        </a:rPr>
                        <a:t>cover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varcher(100)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93617435"/>
                  </a:ext>
                </a:extLst>
              </a:tr>
              <a:tr h="377355">
                <a:tc>
                  <a:txBody>
                    <a:bodyPr/>
                    <a:lstStyle/>
                    <a:p>
                      <a:pPr algn="ctr">
                        <a:spcAft>
                          <a:spcPts val="0"/>
                        </a:spcAft>
                      </a:pPr>
                      <a:r>
                        <a:rPr lang="en-US" sz="1800" kern="100">
                          <a:effectLst/>
                        </a:rPr>
                        <a:t>book_type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varcher(50)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图书类型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79908375"/>
                  </a:ext>
                </a:extLst>
              </a:tr>
            </a:tbl>
          </a:graphicData>
        </a:graphic>
      </p:graphicFrame>
      <p:sp>
        <p:nvSpPr>
          <p:cNvPr id="4" name="矩形 3">
            <a:extLst>
              <a:ext uri="{FF2B5EF4-FFF2-40B4-BE49-F238E27FC236}">
                <a16:creationId xmlns:a16="http://schemas.microsoft.com/office/drawing/2014/main" id="{74DD079B-EC8F-43E7-964B-52A65F17FC8C}"/>
              </a:ext>
            </a:extLst>
          </p:cNvPr>
          <p:cNvSpPr/>
          <p:nvPr/>
        </p:nvSpPr>
        <p:spPr>
          <a:xfrm>
            <a:off x="4039480" y="1155321"/>
            <a:ext cx="1980029" cy="400110"/>
          </a:xfrm>
          <a:prstGeom prst="rect">
            <a:avLst/>
          </a:prstGeom>
        </p:spPr>
        <p:txBody>
          <a:bodyPr wrap="none">
            <a:spAutoFit/>
          </a:bodyPr>
          <a:lstStyle/>
          <a:p>
            <a:r>
              <a:rPr lang="zh-CN" altLang="zh-CN" sz="2000" b="1" kern="100" dirty="0">
                <a:cs typeface="Times New Roman" panose="02020603050405020304" pitchFamily="18" charset="0"/>
              </a:rPr>
              <a:t>图书基本信息表</a:t>
            </a:r>
            <a:endParaRPr lang="zh-CN" altLang="en-US" sz="2000" b="1" dirty="0"/>
          </a:p>
        </p:txBody>
      </p:sp>
      <p:sp>
        <p:nvSpPr>
          <p:cNvPr id="5" name="矩形 4">
            <a:extLst>
              <a:ext uri="{FF2B5EF4-FFF2-40B4-BE49-F238E27FC236}">
                <a16:creationId xmlns:a16="http://schemas.microsoft.com/office/drawing/2014/main" id="{39ECBA0E-B2DF-4F88-BFAE-5D53D14DC0C0}"/>
              </a:ext>
            </a:extLst>
          </p:cNvPr>
          <p:cNvSpPr/>
          <p:nvPr/>
        </p:nvSpPr>
        <p:spPr>
          <a:xfrm>
            <a:off x="7680959" y="1155321"/>
            <a:ext cx="4358517" cy="1200329"/>
          </a:xfrm>
          <a:prstGeom prst="rect">
            <a:avLst/>
          </a:prstGeom>
        </p:spPr>
        <p:txBody>
          <a:bodyPr wrap="square">
            <a:spAutoFit/>
          </a:bodyPr>
          <a:lstStyle/>
          <a:p>
            <a:pPr algn="just">
              <a:spcAft>
                <a:spcPts val="0"/>
              </a:spcAft>
            </a:pPr>
            <a:r>
              <a:rPr lang="en-US" altLang="zh-CN" b="1" kern="0" dirty="0" err="1">
                <a:solidFill>
                  <a:srgbClr val="000000"/>
                </a:solidFill>
                <a:latin typeface="Verdana" panose="020B0604030504040204" pitchFamily="34" charset="0"/>
                <a:ea typeface="宋体" panose="02010600030101010101" pitchFamily="2" charset="-122"/>
                <a:cs typeface="Verdana" panose="020B0604030504040204" pitchFamily="34" charset="0"/>
              </a:rPr>
              <a:t>book_id</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唯一标识一本书，考虑到不同的用户可以发布同一本书，然后对该书的其他信息描述不同（比如转手价格），所以同一本书也可以有不同的</a:t>
            </a:r>
            <a:r>
              <a:rPr lang="en-US" altLang="zh-CN" b="1" kern="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book_id</a:t>
            </a:r>
            <a:r>
              <a:rPr lang="zh-CN" altLang="zh-CN" b="1" kern="0" dirty="0">
                <a:solidFill>
                  <a:srgbClr val="000000"/>
                </a:solidFill>
                <a:latin typeface="Calibri" panose="020F0502020204030204" pitchFamily="34" charset="0"/>
                <a:ea typeface="宋体" panose="02010600030101010101" pitchFamily="2" charset="-122"/>
                <a:cs typeface="Calibri" panose="020F0502020204030204" pitchFamily="34" charset="0"/>
              </a:rPr>
              <a:t>。</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74980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14F82D8A-3B95-40B6-8CB5-16C26AB2590D}"/>
              </a:ext>
            </a:extLst>
          </p:cNvPr>
          <p:cNvGraphicFramePr>
            <a:graphicFrameLocks noGrp="1"/>
          </p:cNvGraphicFramePr>
          <p:nvPr>
            <p:extLst>
              <p:ext uri="{D42A27DB-BD31-4B8C-83A1-F6EECF244321}">
                <p14:modId xmlns:p14="http://schemas.microsoft.com/office/powerpoint/2010/main" val="2191882937"/>
              </p:ext>
            </p:extLst>
          </p:nvPr>
        </p:nvGraphicFramePr>
        <p:xfrm>
          <a:off x="1811102" y="1622322"/>
          <a:ext cx="4990853" cy="1421745"/>
        </p:xfrm>
        <a:graphic>
          <a:graphicData uri="http://schemas.openxmlformats.org/drawingml/2006/table">
            <a:tbl>
              <a:tblPr firstRow="1" firstCol="1" bandRow="1">
                <a:tableStyleId>{5C22544A-7EE6-4342-B048-85BDC9FD1C3A}</a:tableStyleId>
              </a:tblPr>
              <a:tblGrid>
                <a:gridCol w="1663618">
                  <a:extLst>
                    <a:ext uri="{9D8B030D-6E8A-4147-A177-3AD203B41FA5}">
                      <a16:colId xmlns:a16="http://schemas.microsoft.com/office/drawing/2014/main" val="1918857901"/>
                    </a:ext>
                  </a:extLst>
                </a:gridCol>
                <a:gridCol w="1663014">
                  <a:extLst>
                    <a:ext uri="{9D8B030D-6E8A-4147-A177-3AD203B41FA5}">
                      <a16:colId xmlns:a16="http://schemas.microsoft.com/office/drawing/2014/main" val="2608638309"/>
                    </a:ext>
                  </a:extLst>
                </a:gridCol>
                <a:gridCol w="1664221">
                  <a:extLst>
                    <a:ext uri="{9D8B030D-6E8A-4147-A177-3AD203B41FA5}">
                      <a16:colId xmlns:a16="http://schemas.microsoft.com/office/drawing/2014/main" val="2611364201"/>
                    </a:ext>
                  </a:extLst>
                </a:gridCol>
              </a:tblGrid>
              <a:tr h="469146">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443276"/>
                  </a:ext>
                </a:extLst>
              </a:tr>
              <a:tr h="469146">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图书类型表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book_type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8862506"/>
                  </a:ext>
                </a:extLst>
              </a:tr>
              <a:tr h="483453">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图书类型表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13599973"/>
                  </a:ext>
                </a:extLst>
              </a:tr>
            </a:tbl>
          </a:graphicData>
        </a:graphic>
      </p:graphicFrame>
      <p:graphicFrame>
        <p:nvGraphicFramePr>
          <p:cNvPr id="3" name="表格 2">
            <a:extLst>
              <a:ext uri="{FF2B5EF4-FFF2-40B4-BE49-F238E27FC236}">
                <a16:creationId xmlns:a16="http://schemas.microsoft.com/office/drawing/2014/main" id="{0C403322-FD74-4DA8-BA4F-29355D3B60B8}"/>
              </a:ext>
            </a:extLst>
          </p:cNvPr>
          <p:cNvGraphicFramePr>
            <a:graphicFrameLocks noGrp="1"/>
          </p:cNvGraphicFramePr>
          <p:nvPr>
            <p:extLst>
              <p:ext uri="{D42A27DB-BD31-4B8C-83A1-F6EECF244321}">
                <p14:modId xmlns:p14="http://schemas.microsoft.com/office/powerpoint/2010/main" val="3531879807"/>
              </p:ext>
            </p:extLst>
          </p:nvPr>
        </p:nvGraphicFramePr>
        <p:xfrm>
          <a:off x="1811102" y="3211271"/>
          <a:ext cx="8123412" cy="3437302"/>
        </p:xfrm>
        <a:graphic>
          <a:graphicData uri="http://schemas.openxmlformats.org/drawingml/2006/table">
            <a:tbl>
              <a:tblPr firstRow="1" firstCol="1" bandRow="1">
                <a:tableStyleId>{5C22544A-7EE6-4342-B048-85BDC9FD1C3A}</a:tableStyleId>
              </a:tblPr>
              <a:tblGrid>
                <a:gridCol w="1464749">
                  <a:extLst>
                    <a:ext uri="{9D8B030D-6E8A-4147-A177-3AD203B41FA5}">
                      <a16:colId xmlns:a16="http://schemas.microsoft.com/office/drawing/2014/main" val="2934743691"/>
                    </a:ext>
                  </a:extLst>
                </a:gridCol>
                <a:gridCol w="971278">
                  <a:extLst>
                    <a:ext uri="{9D8B030D-6E8A-4147-A177-3AD203B41FA5}">
                      <a16:colId xmlns:a16="http://schemas.microsoft.com/office/drawing/2014/main" val="3513751788"/>
                    </a:ext>
                  </a:extLst>
                </a:gridCol>
                <a:gridCol w="956324">
                  <a:extLst>
                    <a:ext uri="{9D8B030D-6E8A-4147-A177-3AD203B41FA5}">
                      <a16:colId xmlns:a16="http://schemas.microsoft.com/office/drawing/2014/main" val="941245458"/>
                    </a:ext>
                  </a:extLst>
                </a:gridCol>
                <a:gridCol w="1027533">
                  <a:extLst>
                    <a:ext uri="{9D8B030D-6E8A-4147-A177-3AD203B41FA5}">
                      <a16:colId xmlns:a16="http://schemas.microsoft.com/office/drawing/2014/main" val="4121775430"/>
                    </a:ext>
                  </a:extLst>
                </a:gridCol>
                <a:gridCol w="1302490">
                  <a:extLst>
                    <a:ext uri="{9D8B030D-6E8A-4147-A177-3AD203B41FA5}">
                      <a16:colId xmlns:a16="http://schemas.microsoft.com/office/drawing/2014/main" val="1412712223"/>
                    </a:ext>
                  </a:extLst>
                </a:gridCol>
                <a:gridCol w="613533">
                  <a:extLst>
                    <a:ext uri="{9D8B030D-6E8A-4147-A177-3AD203B41FA5}">
                      <a16:colId xmlns:a16="http://schemas.microsoft.com/office/drawing/2014/main" val="4231523092"/>
                    </a:ext>
                  </a:extLst>
                </a:gridCol>
                <a:gridCol w="849507">
                  <a:extLst>
                    <a:ext uri="{9D8B030D-6E8A-4147-A177-3AD203B41FA5}">
                      <a16:colId xmlns:a16="http://schemas.microsoft.com/office/drawing/2014/main" val="2325637721"/>
                    </a:ext>
                  </a:extLst>
                </a:gridCol>
                <a:gridCol w="937998">
                  <a:extLst>
                    <a:ext uri="{9D8B030D-6E8A-4147-A177-3AD203B41FA5}">
                      <a16:colId xmlns:a16="http://schemas.microsoft.com/office/drawing/2014/main" val="3689682465"/>
                    </a:ext>
                  </a:extLst>
                </a:gridCol>
              </a:tblGrid>
              <a:tr h="926913">
                <a:tc>
                  <a:txBody>
                    <a:bodyPr/>
                    <a:lstStyle/>
                    <a:p>
                      <a:pPr algn="ctr">
                        <a:spcAft>
                          <a:spcPts val="0"/>
                        </a:spcAft>
                      </a:pPr>
                      <a:r>
                        <a:rPr lang="zh-CN" sz="2000" kern="100">
                          <a:effectLst/>
                        </a:rPr>
                        <a:t>属性名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是否外键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可否为空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说明</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547471"/>
                  </a:ext>
                </a:extLst>
              </a:tr>
              <a:tr h="1158641">
                <a:tc>
                  <a:txBody>
                    <a:bodyPr/>
                    <a:lstStyle/>
                    <a:p>
                      <a:pPr algn="ctr">
                        <a:spcAft>
                          <a:spcPts val="0"/>
                        </a:spcAft>
                      </a:pPr>
                      <a:r>
                        <a:rPr lang="en-US" sz="2400" kern="100">
                          <a:effectLst/>
                        </a:rPr>
                        <a:t>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自动编号</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000" kern="100">
                          <a:effectLst/>
                        </a:rPr>
                        <a:t>图书类型唯一标识符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5403268"/>
                  </a:ext>
                </a:extLst>
              </a:tr>
              <a:tr h="1351748">
                <a:tc>
                  <a:txBody>
                    <a:bodyPr/>
                    <a:lstStyle/>
                    <a:p>
                      <a:pPr algn="ctr">
                        <a:spcAft>
                          <a:spcPts val="0"/>
                        </a:spcAft>
                      </a:pPr>
                      <a:r>
                        <a:rPr lang="en-US" sz="2400" kern="100">
                          <a:effectLst/>
                        </a:rPr>
                        <a:t>type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Bef>
                          <a:spcPts val="1000"/>
                        </a:spcBef>
                        <a:spcAft>
                          <a:spcPts val="1000"/>
                        </a:spcAft>
                      </a:pPr>
                      <a:r>
                        <a:rPr lang="en-US" sz="2400">
                          <a:effectLst/>
                        </a:rPr>
                        <a:t>varchar</a:t>
                      </a:r>
                      <a:r>
                        <a:rPr lang="zh-CN" sz="2400">
                          <a:effectLst/>
                        </a:rPr>
                        <a:t>（</a:t>
                      </a:r>
                      <a:r>
                        <a:rPr lang="en-US" sz="2400">
                          <a:effectLst/>
                        </a:rPr>
                        <a:t>20</a:t>
                      </a:r>
                      <a:r>
                        <a:rPr lang="zh-CN" sz="24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图书类型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8274105"/>
                  </a:ext>
                </a:extLst>
              </a:tr>
            </a:tbl>
          </a:graphicData>
        </a:graphic>
      </p:graphicFrame>
      <p:sp>
        <p:nvSpPr>
          <p:cNvPr id="4" name="矩形 3">
            <a:extLst>
              <a:ext uri="{FF2B5EF4-FFF2-40B4-BE49-F238E27FC236}">
                <a16:creationId xmlns:a16="http://schemas.microsoft.com/office/drawing/2014/main" id="{724DCCBC-C328-4A4B-9C4E-9B3FEA4D2EF5}"/>
              </a:ext>
            </a:extLst>
          </p:cNvPr>
          <p:cNvSpPr/>
          <p:nvPr/>
        </p:nvSpPr>
        <p:spPr>
          <a:xfrm>
            <a:off x="7456784" y="1398106"/>
            <a:ext cx="3976165" cy="1200329"/>
          </a:xfrm>
          <a:prstGeom prst="rect">
            <a:avLst/>
          </a:prstGeom>
        </p:spPr>
        <p:txBody>
          <a:bodyPr wrap="square">
            <a:spAutoFit/>
          </a:bodyPr>
          <a:lstStyle/>
          <a:p>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单独设计一个图书类型表，考虑到第</a:t>
            </a:r>
            <a:r>
              <a:rPr lang="en-US"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2</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第</a:t>
            </a:r>
            <a:r>
              <a:rPr lang="en-US" altLang="zh-CN" b="1" kern="0" dirty="0">
                <a:solidFill>
                  <a:srgbClr val="000000"/>
                </a:solidFill>
                <a:latin typeface="Calibri" panose="020F0502020204030204" pitchFamily="34" charset="0"/>
                <a:ea typeface="宋体" panose="02010600030101010101" pitchFamily="2" charset="-122"/>
                <a:cs typeface="Times New Roman" panose="02020603050405020304" pitchFamily="18" charset="0"/>
              </a:rPr>
              <a:t>3</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范式，如果出现某一类书只有一种书如果下架该书籍，那个类别就会消失的问题，所以开设这样一个表。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8423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5" name="文本框 4">
            <a:extLst>
              <a:ext uri="{FF2B5EF4-FFF2-40B4-BE49-F238E27FC236}">
                <a16:creationId xmlns:a16="http://schemas.microsoft.com/office/drawing/2014/main" id="{01739B8D-BD16-49FB-B0B1-2A23EB8E5735}"/>
              </a:ext>
            </a:extLst>
          </p:cNvPr>
          <p:cNvSpPr txBox="1">
            <a:spLocks noChangeArrowheads="1"/>
          </p:cNvSpPr>
          <p:nvPr/>
        </p:nvSpPr>
        <p:spPr bwMode="auto">
          <a:xfrm>
            <a:off x="3153702" y="2871397"/>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录</a:t>
            </a:r>
          </a:p>
        </p:txBody>
      </p:sp>
      <p:sp>
        <p:nvSpPr>
          <p:cNvPr id="14" name="文本框 13">
            <a:extLst>
              <a:ext uri="{FF2B5EF4-FFF2-40B4-BE49-F238E27FC236}">
                <a16:creationId xmlns:a16="http://schemas.microsoft.com/office/drawing/2014/main" id="{DB081F86-FBDA-4D1D-B0A4-07A729501461}"/>
              </a:ext>
            </a:extLst>
          </p:cNvPr>
          <p:cNvSpPr txBox="1">
            <a:spLocks noChangeArrowheads="1"/>
          </p:cNvSpPr>
          <p:nvPr/>
        </p:nvSpPr>
        <p:spPr bwMode="auto">
          <a:xfrm>
            <a:off x="3144309" y="2012618"/>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目</a:t>
            </a:r>
          </a:p>
        </p:txBody>
      </p:sp>
      <p:grpSp>
        <p:nvGrpSpPr>
          <p:cNvPr id="226" name="组合 225">
            <a:extLst>
              <a:ext uri="{FF2B5EF4-FFF2-40B4-BE49-F238E27FC236}">
                <a16:creationId xmlns:a16="http://schemas.microsoft.com/office/drawing/2014/main" id="{FE4424AD-F7CF-4C2A-B99D-CEC2558164DB}"/>
              </a:ext>
            </a:extLst>
          </p:cNvPr>
          <p:cNvGrpSpPr/>
          <p:nvPr/>
        </p:nvGrpSpPr>
        <p:grpSpPr>
          <a:xfrm>
            <a:off x="6773095" y="2555137"/>
            <a:ext cx="3880016" cy="643757"/>
            <a:chOff x="2395256" y="1752018"/>
            <a:chExt cx="2505075" cy="643757"/>
          </a:xfrm>
        </p:grpSpPr>
        <p:sp>
          <p:nvSpPr>
            <p:cNvPr id="227" name="TextBox 17">
              <a:extLst>
                <a:ext uri="{FF2B5EF4-FFF2-40B4-BE49-F238E27FC236}">
                  <a16:creationId xmlns:a16="http://schemas.microsoft.com/office/drawing/2014/main" id="{3E63766C-115C-43A2-B1DC-0AD3B2A2F469}"/>
                </a:ext>
              </a:extLst>
            </p:cNvPr>
            <p:cNvSpPr txBox="1"/>
            <p:nvPr/>
          </p:nvSpPr>
          <p:spPr>
            <a:xfrm>
              <a:off x="2395256" y="175201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28" name="TextBox 18">
              <a:extLst>
                <a:ext uri="{FF2B5EF4-FFF2-40B4-BE49-F238E27FC236}">
                  <a16:creationId xmlns:a16="http://schemas.microsoft.com/office/drawing/2014/main" id="{D194F535-94F3-431D-9FD4-64C4811F8E68}"/>
                </a:ext>
              </a:extLst>
            </p:cNvPr>
            <p:cNvSpPr txBox="1"/>
            <p:nvPr/>
          </p:nvSpPr>
          <p:spPr>
            <a:xfrm>
              <a:off x="2395256" y="2100630"/>
              <a:ext cx="2505075" cy="295145"/>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29" name="组合 228">
            <a:extLst>
              <a:ext uri="{FF2B5EF4-FFF2-40B4-BE49-F238E27FC236}">
                <a16:creationId xmlns:a16="http://schemas.microsoft.com/office/drawing/2014/main" id="{090A16FB-6520-4E04-B6BA-5F082EAAEC2C}"/>
              </a:ext>
            </a:extLst>
          </p:cNvPr>
          <p:cNvGrpSpPr/>
          <p:nvPr/>
        </p:nvGrpSpPr>
        <p:grpSpPr>
          <a:xfrm>
            <a:off x="6773095" y="3385170"/>
            <a:ext cx="3880016" cy="676076"/>
            <a:chOff x="2360485" y="1738486"/>
            <a:chExt cx="2505075" cy="676076"/>
          </a:xfrm>
        </p:grpSpPr>
        <p:sp>
          <p:nvSpPr>
            <p:cNvPr id="230" name="TextBox 17">
              <a:extLst>
                <a:ext uri="{FF2B5EF4-FFF2-40B4-BE49-F238E27FC236}">
                  <a16:creationId xmlns:a16="http://schemas.microsoft.com/office/drawing/2014/main" id="{84084A44-D060-458F-9CAF-4920F1496AA3}"/>
                </a:ext>
              </a:extLst>
            </p:cNvPr>
            <p:cNvSpPr txBox="1"/>
            <p:nvPr/>
          </p:nvSpPr>
          <p:spPr>
            <a:xfrm>
              <a:off x="2360485" y="1738486"/>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31" name="TextBox 18">
              <a:extLst>
                <a:ext uri="{FF2B5EF4-FFF2-40B4-BE49-F238E27FC236}">
                  <a16:creationId xmlns:a16="http://schemas.microsoft.com/office/drawing/2014/main" id="{16EDA08F-EA18-497C-8058-74654A2CE1F0}"/>
                </a:ext>
              </a:extLst>
            </p:cNvPr>
            <p:cNvSpPr txBox="1"/>
            <p:nvPr/>
          </p:nvSpPr>
          <p:spPr>
            <a:xfrm>
              <a:off x="2360485" y="2100630"/>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35" name="组合 234">
            <a:extLst>
              <a:ext uri="{FF2B5EF4-FFF2-40B4-BE49-F238E27FC236}">
                <a16:creationId xmlns:a16="http://schemas.microsoft.com/office/drawing/2014/main" id="{263C958D-6486-485D-92A7-A7690614F05C}"/>
              </a:ext>
            </a:extLst>
          </p:cNvPr>
          <p:cNvGrpSpPr/>
          <p:nvPr/>
        </p:nvGrpSpPr>
        <p:grpSpPr>
          <a:xfrm>
            <a:off x="6773095" y="1729301"/>
            <a:ext cx="4611132" cy="712487"/>
            <a:chOff x="1944688" y="1770288"/>
            <a:chExt cx="2977109" cy="712487"/>
          </a:xfrm>
        </p:grpSpPr>
        <p:sp>
          <p:nvSpPr>
            <p:cNvPr id="236" name="TextBox 17">
              <a:extLst>
                <a:ext uri="{FF2B5EF4-FFF2-40B4-BE49-F238E27FC236}">
                  <a16:creationId xmlns:a16="http://schemas.microsoft.com/office/drawing/2014/main" id="{8FE6046D-63BE-458B-8CE5-FA9B866C4328}"/>
                </a:ext>
              </a:extLst>
            </p:cNvPr>
            <p:cNvSpPr txBox="1"/>
            <p:nvPr/>
          </p:nvSpPr>
          <p:spPr>
            <a:xfrm>
              <a:off x="1944688" y="1770288"/>
              <a:ext cx="880954"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项目简介</a:t>
              </a:r>
              <a:endParaRPr lang="id-ID" sz="2000" b="1" spc="300" dirty="0">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id="{F2137B1C-4FEF-491F-82EC-0DCFBAA9879C}"/>
                </a:ext>
              </a:extLst>
            </p:cNvPr>
            <p:cNvSpPr txBox="1"/>
            <p:nvPr/>
          </p:nvSpPr>
          <p:spPr>
            <a:xfrm>
              <a:off x="1944688" y="2168843"/>
              <a:ext cx="2977109"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2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2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cs typeface="Lato Light"/>
              </a:endParaRPr>
            </a:p>
          </p:txBody>
        </p:sp>
      </p:grpSp>
      <p:grpSp>
        <p:nvGrpSpPr>
          <p:cNvPr id="238" name="组合 237">
            <a:extLst>
              <a:ext uri="{FF2B5EF4-FFF2-40B4-BE49-F238E27FC236}">
                <a16:creationId xmlns:a16="http://schemas.microsoft.com/office/drawing/2014/main" id="{2929EE7C-D48C-4CA0-9CF3-1D856A9C0708}"/>
              </a:ext>
            </a:extLst>
          </p:cNvPr>
          <p:cNvGrpSpPr/>
          <p:nvPr/>
        </p:nvGrpSpPr>
        <p:grpSpPr>
          <a:xfrm>
            <a:off x="6773095" y="5143280"/>
            <a:ext cx="3880016" cy="687093"/>
            <a:chOff x="767433" y="2982317"/>
            <a:chExt cx="2505075" cy="687093"/>
          </a:xfrm>
        </p:grpSpPr>
        <p:sp>
          <p:nvSpPr>
            <p:cNvPr id="239" name="TextBox 17">
              <a:extLst>
                <a:ext uri="{FF2B5EF4-FFF2-40B4-BE49-F238E27FC236}">
                  <a16:creationId xmlns:a16="http://schemas.microsoft.com/office/drawing/2014/main" id="{91CA5C9D-C21F-434C-BD76-8AEF3CB573D5}"/>
                </a:ext>
              </a:extLst>
            </p:cNvPr>
            <p:cNvSpPr txBox="1"/>
            <p:nvPr/>
          </p:nvSpPr>
          <p:spPr>
            <a:xfrm>
              <a:off x="767433" y="2982317"/>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0" name="TextBox 18">
              <a:extLst>
                <a:ext uri="{FF2B5EF4-FFF2-40B4-BE49-F238E27FC236}">
                  <a16:creationId xmlns:a16="http://schemas.microsoft.com/office/drawing/2014/main" id="{14DC7498-CD12-40F2-BF06-0646CC5C095D}"/>
                </a:ext>
              </a:extLst>
            </p:cNvPr>
            <p:cNvSpPr txBox="1"/>
            <p:nvPr/>
          </p:nvSpPr>
          <p:spPr>
            <a:xfrm>
              <a:off x="767433" y="335547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41" name="组合 240">
            <a:extLst>
              <a:ext uri="{FF2B5EF4-FFF2-40B4-BE49-F238E27FC236}">
                <a16:creationId xmlns:a16="http://schemas.microsoft.com/office/drawing/2014/main" id="{1546A292-45E6-4E49-BBD8-E221A111DFD4}"/>
              </a:ext>
            </a:extLst>
          </p:cNvPr>
          <p:cNvGrpSpPr/>
          <p:nvPr/>
        </p:nvGrpSpPr>
        <p:grpSpPr>
          <a:xfrm>
            <a:off x="6773095" y="4247522"/>
            <a:ext cx="3880016" cy="709481"/>
            <a:chOff x="1298272" y="4560169"/>
            <a:chExt cx="2505075" cy="709481"/>
          </a:xfrm>
        </p:grpSpPr>
        <p:sp>
          <p:nvSpPr>
            <p:cNvPr id="242" name="TextBox 17">
              <a:extLst>
                <a:ext uri="{FF2B5EF4-FFF2-40B4-BE49-F238E27FC236}">
                  <a16:creationId xmlns:a16="http://schemas.microsoft.com/office/drawing/2014/main" id="{719DA3A6-62AE-4130-AEC7-4BABD8A0B61A}"/>
                </a:ext>
              </a:extLst>
            </p:cNvPr>
            <p:cNvSpPr txBox="1"/>
            <p:nvPr/>
          </p:nvSpPr>
          <p:spPr>
            <a:xfrm>
              <a:off x="1298272" y="4560169"/>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3" name="TextBox 18">
              <a:extLst>
                <a:ext uri="{FF2B5EF4-FFF2-40B4-BE49-F238E27FC236}">
                  <a16:creationId xmlns:a16="http://schemas.microsoft.com/office/drawing/2014/main" id="{11D8514C-7786-4CE4-B228-CF64840E9389}"/>
                </a:ext>
              </a:extLst>
            </p:cNvPr>
            <p:cNvSpPr txBox="1"/>
            <p:nvPr/>
          </p:nvSpPr>
          <p:spPr>
            <a:xfrm>
              <a:off x="1298272" y="495571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sp>
        <p:nvSpPr>
          <p:cNvPr id="244" name="文本框 243">
            <a:extLst>
              <a:ext uri="{FF2B5EF4-FFF2-40B4-BE49-F238E27FC236}">
                <a16:creationId xmlns:a16="http://schemas.microsoft.com/office/drawing/2014/main"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51100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wipe(left)">
                                      <p:cBhvr>
                                        <p:cTn id="27" dur="500"/>
                                        <p:tgtEl>
                                          <p:spTgt spid="23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wipe(left)">
                                      <p:cBhvr>
                                        <p:cTn id="35" dur="500"/>
                                        <p:tgtEl>
                                          <p:spTgt spid="22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500"/>
                                        <p:tgtEl>
                                          <p:spTgt spid="2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left)">
                                      <p:cBhvr>
                                        <p:cTn id="43" dur="500"/>
                                        <p:tgtEl>
                                          <p:spTgt spid="22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241"/>
                                        </p:tgtEl>
                                        <p:attrNameLst>
                                          <p:attrName>style.visibility</p:attrName>
                                        </p:attrNameLst>
                                      </p:cBhvr>
                                      <p:to>
                                        <p:strVal val="visible"/>
                                      </p:to>
                                    </p:set>
                                    <p:animEffect transition="in" filter="wipe(left)">
                                      <p:cBhvr>
                                        <p:cTn id="51" dur="500"/>
                                        <p:tgtEl>
                                          <p:spTgt spid="24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238"/>
                                        </p:tgtEl>
                                        <p:attrNameLst>
                                          <p:attrName>style.visibility</p:attrName>
                                        </p:attrNameLst>
                                      </p:cBhvr>
                                      <p:to>
                                        <p:strVal val="visible"/>
                                      </p:to>
                                    </p:set>
                                    <p:animEffect transition="in" filter="wipe(left)">
                                      <p:cBhvr>
                                        <p:cTn id="5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4" grpId="0"/>
      <p:bldP spid="245" grpId="0"/>
      <p:bldP spid="246" grpId="0"/>
      <p:bldP spid="247" grpId="0"/>
      <p:bldP spid="2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F96A7AFA-C43C-4CDF-9DFE-EB87A48DDAB0}"/>
              </a:ext>
            </a:extLst>
          </p:cNvPr>
          <p:cNvGraphicFramePr>
            <a:graphicFrameLocks noGrp="1"/>
          </p:cNvGraphicFramePr>
          <p:nvPr>
            <p:extLst>
              <p:ext uri="{D42A27DB-BD31-4B8C-83A1-F6EECF244321}">
                <p14:modId xmlns:p14="http://schemas.microsoft.com/office/powerpoint/2010/main" val="1542559558"/>
              </p:ext>
            </p:extLst>
          </p:nvPr>
        </p:nvGraphicFramePr>
        <p:xfrm>
          <a:off x="1598725" y="2057326"/>
          <a:ext cx="6153027" cy="1270504"/>
        </p:xfrm>
        <a:graphic>
          <a:graphicData uri="http://schemas.openxmlformats.org/drawingml/2006/table">
            <a:tbl>
              <a:tblPr firstRow="1" firstCol="1" bandRow="1">
                <a:tableStyleId>{5C22544A-7EE6-4342-B048-85BDC9FD1C3A}</a:tableStyleId>
              </a:tblPr>
              <a:tblGrid>
                <a:gridCol w="2051009">
                  <a:extLst>
                    <a:ext uri="{9D8B030D-6E8A-4147-A177-3AD203B41FA5}">
                      <a16:colId xmlns:a16="http://schemas.microsoft.com/office/drawing/2014/main" val="3037961631"/>
                    </a:ext>
                  </a:extLst>
                </a:gridCol>
                <a:gridCol w="2050265">
                  <a:extLst>
                    <a:ext uri="{9D8B030D-6E8A-4147-A177-3AD203B41FA5}">
                      <a16:colId xmlns:a16="http://schemas.microsoft.com/office/drawing/2014/main" val="1992298375"/>
                    </a:ext>
                  </a:extLst>
                </a:gridCol>
                <a:gridCol w="2051753">
                  <a:extLst>
                    <a:ext uri="{9D8B030D-6E8A-4147-A177-3AD203B41FA5}">
                      <a16:colId xmlns:a16="http://schemas.microsoft.com/office/drawing/2014/main" val="1330882304"/>
                    </a:ext>
                  </a:extLst>
                </a:gridCol>
              </a:tblGrid>
              <a:tr h="385533">
                <a:tc>
                  <a:txBody>
                    <a:bodyPr/>
                    <a:lstStyle/>
                    <a:p>
                      <a:pPr algn="just">
                        <a:spcAft>
                          <a:spcPts val="0"/>
                        </a:spcAft>
                      </a:pPr>
                      <a:r>
                        <a:rPr lang="zh-CN" sz="1600" kern="100">
                          <a:effectLst/>
                        </a:rPr>
                        <a:t>实体编号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实体名称</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9718151"/>
                  </a:ext>
                </a:extLst>
              </a:tr>
              <a:tr h="467838">
                <a:tc>
                  <a:txBody>
                    <a:bodyPr/>
                    <a:lstStyle/>
                    <a:p>
                      <a:pPr algn="just">
                        <a:spcAft>
                          <a:spcPts val="0"/>
                        </a:spcAft>
                      </a:pPr>
                      <a:r>
                        <a:rPr lang="en-US" sz="1600" kern="100" dirty="0">
                          <a:effectLst/>
                        </a:rPr>
                        <a:t>01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图书详情与图书类型关系表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err="1">
                          <a:effectLst/>
                        </a:rPr>
                        <a:t>btrelation_table</a:t>
                      </a:r>
                      <a:endParaRPr lang="zh-CN" sz="1600" kern="100" dirty="0">
                        <a:effectLst/>
                      </a:endParaRPr>
                    </a:p>
                    <a:p>
                      <a:pPr algn="just">
                        <a:spcAft>
                          <a:spcPts val="0"/>
                        </a:spcAft>
                      </a:pPr>
                      <a:r>
                        <a:rPr lang="en-US" sz="16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8773973"/>
                  </a:ext>
                </a:extLst>
              </a:tr>
              <a:tr h="397291">
                <a:tc>
                  <a:txBody>
                    <a:bodyPr/>
                    <a:lstStyle/>
                    <a:p>
                      <a:pPr algn="just">
                        <a:spcAft>
                          <a:spcPts val="0"/>
                        </a:spcAft>
                      </a:pPr>
                      <a:r>
                        <a:rPr lang="zh-CN" sz="1600" kern="100">
                          <a:effectLst/>
                        </a:rPr>
                        <a:t>实体说明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图书详情与图书类型关系表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94639623"/>
                  </a:ext>
                </a:extLst>
              </a:tr>
            </a:tbl>
          </a:graphicData>
        </a:graphic>
      </p:graphicFrame>
      <p:graphicFrame>
        <p:nvGraphicFramePr>
          <p:cNvPr id="3" name="表格 2">
            <a:extLst>
              <a:ext uri="{FF2B5EF4-FFF2-40B4-BE49-F238E27FC236}">
                <a16:creationId xmlns:a16="http://schemas.microsoft.com/office/drawing/2014/main" id="{1CBCE792-01DD-44A9-9994-86E8D8648DCC}"/>
              </a:ext>
            </a:extLst>
          </p:cNvPr>
          <p:cNvGraphicFramePr>
            <a:graphicFrameLocks noGrp="1"/>
          </p:cNvGraphicFramePr>
          <p:nvPr>
            <p:extLst>
              <p:ext uri="{D42A27DB-BD31-4B8C-83A1-F6EECF244321}">
                <p14:modId xmlns:p14="http://schemas.microsoft.com/office/powerpoint/2010/main" val="230541309"/>
              </p:ext>
            </p:extLst>
          </p:nvPr>
        </p:nvGraphicFramePr>
        <p:xfrm>
          <a:off x="1598725" y="3816882"/>
          <a:ext cx="7728156" cy="2731400"/>
        </p:xfrm>
        <a:graphic>
          <a:graphicData uri="http://schemas.openxmlformats.org/drawingml/2006/table">
            <a:tbl>
              <a:tblPr firstRow="1" firstCol="1" bandRow="1">
                <a:tableStyleId>{5C22544A-7EE6-4342-B048-85BDC9FD1C3A}</a:tableStyleId>
              </a:tblPr>
              <a:tblGrid>
                <a:gridCol w="1393480">
                  <a:extLst>
                    <a:ext uri="{9D8B030D-6E8A-4147-A177-3AD203B41FA5}">
                      <a16:colId xmlns:a16="http://schemas.microsoft.com/office/drawing/2014/main" val="1827299849"/>
                    </a:ext>
                  </a:extLst>
                </a:gridCol>
                <a:gridCol w="924018">
                  <a:extLst>
                    <a:ext uri="{9D8B030D-6E8A-4147-A177-3AD203B41FA5}">
                      <a16:colId xmlns:a16="http://schemas.microsoft.com/office/drawing/2014/main" val="2579212176"/>
                    </a:ext>
                  </a:extLst>
                </a:gridCol>
                <a:gridCol w="909792">
                  <a:extLst>
                    <a:ext uri="{9D8B030D-6E8A-4147-A177-3AD203B41FA5}">
                      <a16:colId xmlns:a16="http://schemas.microsoft.com/office/drawing/2014/main" val="497437522"/>
                    </a:ext>
                  </a:extLst>
                </a:gridCol>
                <a:gridCol w="977537">
                  <a:extLst>
                    <a:ext uri="{9D8B030D-6E8A-4147-A177-3AD203B41FA5}">
                      <a16:colId xmlns:a16="http://schemas.microsoft.com/office/drawing/2014/main" val="3597927490"/>
                    </a:ext>
                  </a:extLst>
                </a:gridCol>
                <a:gridCol w="1000568">
                  <a:extLst>
                    <a:ext uri="{9D8B030D-6E8A-4147-A177-3AD203B41FA5}">
                      <a16:colId xmlns:a16="http://schemas.microsoft.com/office/drawing/2014/main" val="2618101165"/>
                    </a:ext>
                  </a:extLst>
                </a:gridCol>
                <a:gridCol w="644916">
                  <a:extLst>
                    <a:ext uri="{9D8B030D-6E8A-4147-A177-3AD203B41FA5}">
                      <a16:colId xmlns:a16="http://schemas.microsoft.com/office/drawing/2014/main" val="881459516"/>
                    </a:ext>
                  </a:extLst>
                </a:gridCol>
                <a:gridCol w="755339">
                  <a:extLst>
                    <a:ext uri="{9D8B030D-6E8A-4147-A177-3AD203B41FA5}">
                      <a16:colId xmlns:a16="http://schemas.microsoft.com/office/drawing/2014/main" val="2234999603"/>
                    </a:ext>
                  </a:extLst>
                </a:gridCol>
                <a:gridCol w="1122506">
                  <a:extLst>
                    <a:ext uri="{9D8B030D-6E8A-4147-A177-3AD203B41FA5}">
                      <a16:colId xmlns:a16="http://schemas.microsoft.com/office/drawing/2014/main" val="2533990300"/>
                    </a:ext>
                  </a:extLst>
                </a:gridCol>
              </a:tblGrid>
              <a:tr h="840431">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可否为空</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4443607"/>
                  </a:ext>
                </a:extLst>
              </a:tr>
              <a:tr h="840431">
                <a:tc>
                  <a:txBody>
                    <a:bodyPr/>
                    <a:lstStyle/>
                    <a:p>
                      <a:pPr algn="ctr">
                        <a:spcAft>
                          <a:spcPts val="0"/>
                        </a:spcAft>
                      </a:pPr>
                      <a:r>
                        <a:rPr lang="en-US" sz="20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图书编号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图书唯一标识符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6212139"/>
                  </a:ext>
                </a:extLst>
              </a:tr>
              <a:tr h="1050538">
                <a:tc>
                  <a:txBody>
                    <a:bodyPr/>
                    <a:lstStyle/>
                    <a:p>
                      <a:pPr algn="ctr">
                        <a:spcAft>
                          <a:spcPts val="0"/>
                        </a:spcAft>
                      </a:pPr>
                      <a:r>
                        <a:rPr lang="en-US" sz="2000" kern="100">
                          <a:effectLst/>
                        </a:rPr>
                        <a:t>type_id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spcBef>
                          <a:spcPts val="1000"/>
                        </a:spcBef>
                        <a:spcAft>
                          <a:spcPts val="1000"/>
                        </a:spcAft>
                      </a:pPr>
                      <a:r>
                        <a:rPr lang="en-US" sz="2000" kern="100">
                          <a:effectLst/>
                        </a:rPr>
                        <a:t>int</a:t>
                      </a:r>
                      <a:endParaRPr lang="zh-CN" sz="12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dirty="0">
                          <a:effectLst/>
                        </a:rPr>
                        <a:t>类型唯一标识符</a:t>
                      </a:r>
                      <a:endParaRPr lang="zh-CN" sz="1400" kern="100" dirty="0">
                        <a:effectLst/>
                      </a:endParaRPr>
                    </a:p>
                    <a:p>
                      <a:pPr algn="ctr">
                        <a:spcAft>
                          <a:spcPts val="0"/>
                        </a:spcAft>
                      </a:pPr>
                      <a:r>
                        <a:rPr lang="en-US" sz="18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5830279"/>
                  </a:ext>
                </a:extLst>
              </a:tr>
            </a:tbl>
          </a:graphicData>
        </a:graphic>
      </p:graphicFrame>
      <p:sp>
        <p:nvSpPr>
          <p:cNvPr id="4" name="矩形 3">
            <a:extLst>
              <a:ext uri="{FF2B5EF4-FFF2-40B4-BE49-F238E27FC236}">
                <a16:creationId xmlns:a16="http://schemas.microsoft.com/office/drawing/2014/main" id="{3A2F8A8F-8191-449D-8D7A-703537B293B3}"/>
              </a:ext>
            </a:extLst>
          </p:cNvPr>
          <p:cNvSpPr/>
          <p:nvPr/>
        </p:nvSpPr>
        <p:spPr>
          <a:xfrm>
            <a:off x="6440211" y="1443468"/>
            <a:ext cx="4833374" cy="369332"/>
          </a:xfrm>
          <a:prstGeom prst="rect">
            <a:avLst/>
          </a:prstGeom>
        </p:spPr>
        <p:txBody>
          <a:bodyPr wrap="none">
            <a:spAutoFit/>
          </a:bodyPr>
          <a:lstStyle/>
          <a:p>
            <a:r>
              <a:rPr lang="zh-CN"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将图书详情表和图书类型表关联起来的一个表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0305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6B7B37D0-32F2-4837-84DC-BA2859456EAC}"/>
              </a:ext>
            </a:extLst>
          </p:cNvPr>
          <p:cNvGraphicFramePr>
            <a:graphicFrameLocks noGrp="1"/>
          </p:cNvGraphicFramePr>
          <p:nvPr/>
        </p:nvGraphicFramePr>
        <p:xfrm>
          <a:off x="1993081" y="1583598"/>
          <a:ext cx="5267960" cy="7315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3274671756"/>
                    </a:ext>
                  </a:extLst>
                </a:gridCol>
                <a:gridCol w="1755775">
                  <a:extLst>
                    <a:ext uri="{9D8B030D-6E8A-4147-A177-3AD203B41FA5}">
                      <a16:colId xmlns:a16="http://schemas.microsoft.com/office/drawing/2014/main" val="1594296210"/>
                    </a:ext>
                  </a:extLst>
                </a:gridCol>
                <a:gridCol w="1756410">
                  <a:extLst>
                    <a:ext uri="{9D8B030D-6E8A-4147-A177-3AD203B41FA5}">
                      <a16:colId xmlns:a16="http://schemas.microsoft.com/office/drawing/2014/main" val="533846521"/>
                    </a:ext>
                  </a:extLst>
                </a:gridCol>
              </a:tblGrid>
              <a:tr h="0">
                <a:tc>
                  <a:txBody>
                    <a:bodyPr/>
                    <a:lstStyle/>
                    <a:p>
                      <a:pPr algn="just">
                        <a:spcAft>
                          <a:spcPts val="0"/>
                        </a:spcAft>
                      </a:pPr>
                      <a:r>
                        <a:rPr lang="zh-CN" sz="1600" kern="100" dirty="0">
                          <a:effectLst/>
                        </a:rPr>
                        <a:t>实体编号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8521763"/>
                  </a:ext>
                </a:extLst>
              </a:tr>
              <a:tr h="0">
                <a:tc>
                  <a:txBody>
                    <a:bodyPr/>
                    <a:lstStyle/>
                    <a:p>
                      <a:pPr algn="just">
                        <a:spcAft>
                          <a:spcPts val="0"/>
                        </a:spcAft>
                      </a:pPr>
                      <a:r>
                        <a:rPr lang="en-US" sz="1600" kern="100" dirty="0">
                          <a:effectLst/>
                        </a:rPr>
                        <a:t>01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评论表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comment_table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5159529"/>
                  </a:ext>
                </a:extLst>
              </a:tr>
              <a:tr h="0">
                <a:tc>
                  <a:txBody>
                    <a:bodyPr/>
                    <a:lstStyle/>
                    <a:p>
                      <a:pPr algn="just">
                        <a:spcAft>
                          <a:spcPts val="0"/>
                        </a:spcAft>
                      </a:pPr>
                      <a:r>
                        <a:rPr lang="zh-CN" sz="1600" kern="100">
                          <a:effectLst/>
                        </a:rPr>
                        <a:t>实体说明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书籍详情中用户的评论留言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89783448"/>
                  </a:ext>
                </a:extLst>
              </a:tr>
            </a:tbl>
          </a:graphicData>
        </a:graphic>
      </p:graphicFrame>
      <p:graphicFrame>
        <p:nvGraphicFramePr>
          <p:cNvPr id="3" name="表格 2">
            <a:extLst>
              <a:ext uri="{FF2B5EF4-FFF2-40B4-BE49-F238E27FC236}">
                <a16:creationId xmlns:a16="http://schemas.microsoft.com/office/drawing/2014/main" id="{46FF1ADA-4C99-4C92-A214-C45C358A5FB8}"/>
              </a:ext>
            </a:extLst>
          </p:cNvPr>
          <p:cNvGraphicFramePr>
            <a:graphicFrameLocks noGrp="1"/>
          </p:cNvGraphicFramePr>
          <p:nvPr/>
        </p:nvGraphicFramePr>
        <p:xfrm>
          <a:off x="1993081" y="2663559"/>
          <a:ext cx="6801902" cy="4023360"/>
        </p:xfrm>
        <a:graphic>
          <a:graphicData uri="http://schemas.openxmlformats.org/drawingml/2006/table">
            <a:tbl>
              <a:tblPr firstRow="1" firstCol="1" bandRow="1">
                <a:tableStyleId>{5C22544A-7EE6-4342-B048-85BDC9FD1C3A}</a:tableStyleId>
              </a:tblPr>
              <a:tblGrid>
                <a:gridCol w="841128">
                  <a:extLst>
                    <a:ext uri="{9D8B030D-6E8A-4147-A177-3AD203B41FA5}">
                      <a16:colId xmlns:a16="http://schemas.microsoft.com/office/drawing/2014/main" val="2035057071"/>
                    </a:ext>
                  </a:extLst>
                </a:gridCol>
                <a:gridCol w="890606">
                  <a:extLst>
                    <a:ext uri="{9D8B030D-6E8A-4147-A177-3AD203B41FA5}">
                      <a16:colId xmlns:a16="http://schemas.microsoft.com/office/drawing/2014/main" val="3411971445"/>
                    </a:ext>
                  </a:extLst>
                </a:gridCol>
                <a:gridCol w="587720">
                  <a:extLst>
                    <a:ext uri="{9D8B030D-6E8A-4147-A177-3AD203B41FA5}">
                      <a16:colId xmlns:a16="http://schemas.microsoft.com/office/drawing/2014/main" val="1713378924"/>
                    </a:ext>
                  </a:extLst>
                </a:gridCol>
                <a:gridCol w="552951">
                  <a:extLst>
                    <a:ext uri="{9D8B030D-6E8A-4147-A177-3AD203B41FA5}">
                      <a16:colId xmlns:a16="http://schemas.microsoft.com/office/drawing/2014/main" val="1636890696"/>
                    </a:ext>
                  </a:extLst>
                </a:gridCol>
                <a:gridCol w="588388">
                  <a:extLst>
                    <a:ext uri="{9D8B030D-6E8A-4147-A177-3AD203B41FA5}">
                      <a16:colId xmlns:a16="http://schemas.microsoft.com/office/drawing/2014/main" val="1148626807"/>
                    </a:ext>
                  </a:extLst>
                </a:gridCol>
                <a:gridCol w="588388">
                  <a:extLst>
                    <a:ext uri="{9D8B030D-6E8A-4147-A177-3AD203B41FA5}">
                      <a16:colId xmlns:a16="http://schemas.microsoft.com/office/drawing/2014/main" val="2766888704"/>
                    </a:ext>
                  </a:extLst>
                </a:gridCol>
                <a:gridCol w="778277">
                  <a:extLst>
                    <a:ext uri="{9D8B030D-6E8A-4147-A177-3AD203B41FA5}">
                      <a16:colId xmlns:a16="http://schemas.microsoft.com/office/drawing/2014/main" val="3618380049"/>
                    </a:ext>
                  </a:extLst>
                </a:gridCol>
                <a:gridCol w="1974444">
                  <a:extLst>
                    <a:ext uri="{9D8B030D-6E8A-4147-A177-3AD203B41FA5}">
                      <a16:colId xmlns:a16="http://schemas.microsoft.com/office/drawing/2014/main" val="3342552964"/>
                    </a:ext>
                  </a:extLst>
                </a:gridCol>
              </a:tblGrid>
              <a:tr h="265232">
                <a:tc>
                  <a:txBody>
                    <a:bodyPr/>
                    <a:lstStyle/>
                    <a:p>
                      <a:pPr algn="ctr">
                        <a:spcAft>
                          <a:spcPts val="0"/>
                        </a:spcAft>
                      </a:pPr>
                      <a:r>
                        <a:rPr lang="zh-CN" sz="1600" kern="100">
                          <a:effectLst/>
                        </a:rPr>
                        <a:t>属性名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可否为空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默认值</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8847687"/>
                  </a:ext>
                </a:extLst>
              </a:tr>
              <a:tr h="265232">
                <a:tc>
                  <a:txBody>
                    <a:bodyPr/>
                    <a:lstStyle/>
                    <a:p>
                      <a:pPr algn="ctr">
                        <a:spcAft>
                          <a:spcPts val="0"/>
                        </a:spcAft>
                      </a:pP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为用户在微信小程序中的</a:t>
                      </a:r>
                      <a:r>
                        <a:rPr lang="en-US" sz="1400" kern="100">
                          <a:effectLst/>
                        </a:rPr>
                        <a:t>openid</a:t>
                      </a:r>
                      <a:r>
                        <a:rPr lang="zh-CN" sz="1400" kern="100">
                          <a:effectLst/>
                        </a:rPr>
                        <a:t>，唯一标识用户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086128"/>
                  </a:ext>
                </a:extLst>
              </a:tr>
              <a:tr h="132616">
                <a:tc>
                  <a:txBody>
                    <a:bodyPr/>
                    <a:lstStyle/>
                    <a:p>
                      <a:pPr algn="ctr">
                        <a:spcAft>
                          <a:spcPts val="0"/>
                        </a:spcAft>
                      </a:pPr>
                      <a:r>
                        <a:rPr lang="en-US" sz="1600" kern="100">
                          <a:effectLst/>
                        </a:rPr>
                        <a:t>topic_id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char(1)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用户的性别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9146789"/>
                  </a:ext>
                </a:extLst>
              </a:tr>
              <a:tr h="364695">
                <a:tc>
                  <a:txBody>
                    <a:bodyPr/>
                    <a:lstStyle/>
                    <a:p>
                      <a:pPr algn="ctr">
                        <a:spcAft>
                          <a:spcPts val="0"/>
                        </a:spcAft>
                      </a:pPr>
                      <a:r>
                        <a:rPr lang="en-US" sz="1600" kern="100">
                          <a:effectLst/>
                        </a:rPr>
                        <a:t>topic_type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为了能复用评论模块，我们引入这个字段来区分主题的类别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8552025"/>
                  </a:ext>
                </a:extLst>
              </a:tr>
              <a:tr h="265232">
                <a:tc>
                  <a:txBody>
                    <a:bodyPr/>
                    <a:lstStyle/>
                    <a:p>
                      <a:pPr algn="ctr">
                        <a:spcAft>
                          <a:spcPts val="0"/>
                        </a:spcAft>
                      </a:pPr>
                      <a:r>
                        <a:rPr lang="en-US" sz="1600" kern="100">
                          <a:effectLst/>
                        </a:rPr>
                        <a:t>content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用户的电话号码</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4441912"/>
                  </a:ext>
                </a:extLst>
              </a:tr>
              <a:tr h="383114">
                <a:tc>
                  <a:txBody>
                    <a:bodyPr/>
                    <a:lstStyle/>
                    <a:p>
                      <a:pPr algn="ctr">
                        <a:spcAft>
                          <a:spcPts val="0"/>
                        </a:spcAft>
                      </a:pPr>
                      <a:r>
                        <a:rPr lang="en-US" sz="1600" kern="100">
                          <a:effectLst/>
                        </a:rPr>
                        <a:t>from_id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varchar(18)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表示评论人的</a:t>
                      </a:r>
                      <a:r>
                        <a:rPr lang="en-US" sz="1400" kern="100">
                          <a:effectLst/>
                        </a:rPr>
                        <a:t>id</a:t>
                      </a:r>
                      <a:r>
                        <a:rPr lang="zh-CN" sz="1400" kern="100">
                          <a:effectLst/>
                        </a:rPr>
                        <a:t>，通过该</a:t>
                      </a:r>
                      <a:r>
                        <a:rPr lang="en-US" sz="1400" kern="100">
                          <a:effectLst/>
                        </a:rPr>
                        <a:t>id</a:t>
                      </a:r>
                      <a:r>
                        <a:rPr lang="zh-CN" sz="1400" kern="100">
                          <a:effectLst/>
                        </a:rPr>
                        <a:t>我们可以检索到评论人的相关信息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1817014"/>
                  </a:ext>
                </a:extLst>
              </a:tr>
              <a:tr h="265232">
                <a:tc>
                  <a:txBody>
                    <a:bodyPr/>
                    <a:lstStyle/>
                    <a:p>
                      <a:pPr algn="ctr">
                        <a:spcAft>
                          <a:spcPts val="0"/>
                        </a:spcAft>
                      </a:pPr>
                      <a:r>
                        <a:rPr lang="en-US" sz="1600" kern="100">
                          <a:effectLst/>
                        </a:rPr>
                        <a:t>to_id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varchar(18)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评论目标用户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dirty="0">
                          <a:effectLst/>
                        </a:rPr>
                        <a:t>是评论目标人的</a:t>
                      </a:r>
                      <a:r>
                        <a:rPr lang="en-US" sz="1400" kern="100" dirty="0">
                          <a:effectLst/>
                        </a:rPr>
                        <a:t>id</a:t>
                      </a:r>
                      <a:r>
                        <a:rPr lang="zh-CN" sz="1400" kern="100" dirty="0">
                          <a:effectLst/>
                        </a:rPr>
                        <a:t>，如果没有目标人，则该字段为空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0324535"/>
                  </a:ext>
                </a:extLst>
              </a:tr>
            </a:tbl>
          </a:graphicData>
        </a:graphic>
      </p:graphicFrame>
      <p:sp>
        <p:nvSpPr>
          <p:cNvPr id="4" name="矩形 3">
            <a:extLst>
              <a:ext uri="{FF2B5EF4-FFF2-40B4-BE49-F238E27FC236}">
                <a16:creationId xmlns:a16="http://schemas.microsoft.com/office/drawing/2014/main" id="{9E754A83-D6E6-4A98-8E6F-AF841842F41F}"/>
              </a:ext>
            </a:extLst>
          </p:cNvPr>
          <p:cNvSpPr/>
          <p:nvPr/>
        </p:nvSpPr>
        <p:spPr>
          <a:xfrm>
            <a:off x="1900987" y="1178545"/>
            <a:ext cx="1112805" cy="461665"/>
          </a:xfrm>
          <a:prstGeom prst="rect">
            <a:avLst/>
          </a:prstGeom>
        </p:spPr>
        <p:txBody>
          <a:bodyPr wrap="none">
            <a:spAutoFit/>
          </a:bodyPr>
          <a:lstStyle/>
          <a:p>
            <a:pPr algn="just">
              <a:spcAft>
                <a:spcPts val="0"/>
              </a:spcAft>
            </a:pPr>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评论表</a:t>
            </a:r>
            <a:endParaRPr lang="zh-CN" altLang="zh-CN"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CBEDD452-5783-4436-B38D-44092AE2D916}"/>
              </a:ext>
            </a:extLst>
          </p:cNvPr>
          <p:cNvSpPr/>
          <p:nvPr/>
        </p:nvSpPr>
        <p:spPr>
          <a:xfrm>
            <a:off x="9020112" y="394692"/>
            <a:ext cx="2658643" cy="6463308"/>
          </a:xfrm>
          <a:prstGeom prst="rect">
            <a:avLst/>
          </a:prstGeom>
        </p:spPr>
        <p:txBody>
          <a:bodyPr wrap="square">
            <a:spAutoFit/>
          </a:bodyPr>
          <a:lstStyle/>
          <a:p>
            <a:endParaRPr lang="zh-CN" altLang="en-US" dirty="0"/>
          </a:p>
          <a:p>
            <a:r>
              <a:rPr lang="zh-CN" altLang="en-US" dirty="0"/>
              <a:t>     采用简单的评论设计即可，即是一问一答模式，比如微信朋友圈的评论功能的设计</a:t>
            </a:r>
          </a:p>
          <a:p>
            <a:r>
              <a:rPr lang="zh-CN" altLang="en-US" dirty="0"/>
              <a:t>出于性能的考虑，往往我们会冗余评人的相关信息到评论表中，比如评论人的nick、头像，目标用户也是如此。 这样一来我们就只用查询单表就可以达到显示的效果</a:t>
            </a:r>
          </a:p>
          <a:p>
            <a:r>
              <a:rPr lang="zh-CN" altLang="en-US" dirty="0"/>
              <a:t>      有时，目标用户有多个，那么可以将to_uid字段修改为to_uids，保存时用分隔符来分割用户id，而目标用户的信息再去查询缓存或者数据库。也可以简单的将多个目标用户的信息一起存成json格式，可以应付简单的展现需求。</a:t>
            </a:r>
          </a:p>
        </p:txBody>
      </p:sp>
    </p:spTree>
    <p:extLst>
      <p:ext uri="{BB962C8B-B14F-4D97-AF65-F5344CB8AC3E}">
        <p14:creationId xmlns:p14="http://schemas.microsoft.com/office/powerpoint/2010/main" val="36119869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CD871750-81D6-47F4-8FB2-7E1EDF630CD1}"/>
              </a:ext>
            </a:extLst>
          </p:cNvPr>
          <p:cNvGraphicFramePr>
            <a:graphicFrameLocks noGrp="1"/>
          </p:cNvGraphicFramePr>
          <p:nvPr/>
        </p:nvGraphicFramePr>
        <p:xfrm>
          <a:off x="1345823" y="1445526"/>
          <a:ext cx="6076336" cy="1188720"/>
        </p:xfrm>
        <a:graphic>
          <a:graphicData uri="http://schemas.openxmlformats.org/drawingml/2006/table">
            <a:tbl>
              <a:tblPr firstRow="1" firstCol="1" bandRow="1">
                <a:tableStyleId>{5C22544A-7EE6-4342-B048-85BDC9FD1C3A}</a:tableStyleId>
              </a:tblPr>
              <a:tblGrid>
                <a:gridCol w="1291959">
                  <a:extLst>
                    <a:ext uri="{9D8B030D-6E8A-4147-A177-3AD203B41FA5}">
                      <a16:colId xmlns:a16="http://schemas.microsoft.com/office/drawing/2014/main" val="868644335"/>
                    </a:ext>
                  </a:extLst>
                </a:gridCol>
                <a:gridCol w="1663618">
                  <a:extLst>
                    <a:ext uri="{9D8B030D-6E8A-4147-A177-3AD203B41FA5}">
                      <a16:colId xmlns:a16="http://schemas.microsoft.com/office/drawing/2014/main" val="3152406793"/>
                    </a:ext>
                  </a:extLst>
                </a:gridCol>
                <a:gridCol w="3120759">
                  <a:extLst>
                    <a:ext uri="{9D8B030D-6E8A-4147-A177-3AD203B41FA5}">
                      <a16:colId xmlns:a16="http://schemas.microsoft.com/office/drawing/2014/main" val="3399879603"/>
                    </a:ext>
                  </a:extLst>
                </a:gridCol>
              </a:tblGrid>
              <a:tr h="323500">
                <a:tc>
                  <a:txBody>
                    <a:bodyPr/>
                    <a:lstStyle/>
                    <a:p>
                      <a:pPr algn="ctr">
                        <a:spcAft>
                          <a:spcPts val="0"/>
                        </a:spcAft>
                      </a:pPr>
                      <a:r>
                        <a:rPr lang="zh-CN" sz="1600" kern="100">
                          <a:effectLst/>
                        </a:rPr>
                        <a:t>实体编号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实体命名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925472946"/>
                  </a:ext>
                </a:extLst>
              </a:tr>
              <a:tr h="323500">
                <a:tc>
                  <a:txBody>
                    <a:bodyPr/>
                    <a:lstStyle/>
                    <a:p>
                      <a:pPr algn="ctr">
                        <a:spcAft>
                          <a:spcPts val="0"/>
                        </a:spcAft>
                      </a:pPr>
                      <a:r>
                        <a:rPr lang="en-US" sz="1600" kern="100">
                          <a:effectLst/>
                        </a:rPr>
                        <a:t>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dirty="0">
                          <a:effectLst/>
                        </a:rPr>
                        <a:t>消息队列表</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en-US" sz="1600" kern="100">
                          <a:effectLst/>
                        </a:rPr>
                        <a:t>message_queue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2662522573"/>
                  </a:ext>
                </a:extLst>
              </a:tr>
              <a:tr h="323500">
                <a:tc>
                  <a:txBody>
                    <a:bodyPr/>
                    <a:lstStyle/>
                    <a:p>
                      <a:pPr algn="ctr">
                        <a:spcAft>
                          <a:spcPts val="0"/>
                        </a:spcAft>
                      </a:pPr>
                      <a:r>
                        <a:rPr lang="zh-CN" sz="1600" kern="100">
                          <a:effectLst/>
                        </a:rPr>
                        <a:t>实体说明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gridSpan="2">
                  <a:txBody>
                    <a:bodyPr/>
                    <a:lstStyle/>
                    <a:p>
                      <a:pPr algn="ctr">
                        <a:spcAft>
                          <a:spcPts val="0"/>
                        </a:spcAft>
                      </a:pPr>
                      <a:r>
                        <a:rPr lang="zh-CN" sz="1600" kern="100" dirty="0">
                          <a:effectLst/>
                        </a:rPr>
                        <a:t>储存所有的消息</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hMerge="1">
                  <a:txBody>
                    <a:bodyPr/>
                    <a:lstStyle/>
                    <a:p>
                      <a:endParaRPr lang="zh-CN" altLang="en-US"/>
                    </a:p>
                  </a:txBody>
                  <a:tcPr/>
                </a:tc>
                <a:extLst>
                  <a:ext uri="{0D108BD9-81ED-4DB2-BD59-A6C34878D82A}">
                    <a16:rowId xmlns:a16="http://schemas.microsoft.com/office/drawing/2014/main" val="308600777"/>
                  </a:ext>
                </a:extLst>
              </a:tr>
            </a:tbl>
          </a:graphicData>
        </a:graphic>
      </p:graphicFrame>
      <p:graphicFrame>
        <p:nvGraphicFramePr>
          <p:cNvPr id="3" name="表格 2">
            <a:extLst>
              <a:ext uri="{FF2B5EF4-FFF2-40B4-BE49-F238E27FC236}">
                <a16:creationId xmlns:a16="http://schemas.microsoft.com/office/drawing/2014/main" id="{F24FAA83-3FDD-42A1-9DBB-E972B604DD3A}"/>
              </a:ext>
            </a:extLst>
          </p:cNvPr>
          <p:cNvGraphicFramePr>
            <a:graphicFrameLocks noGrp="1"/>
          </p:cNvGraphicFramePr>
          <p:nvPr/>
        </p:nvGraphicFramePr>
        <p:xfrm>
          <a:off x="1345823" y="2641656"/>
          <a:ext cx="7898464" cy="4084320"/>
        </p:xfrm>
        <a:graphic>
          <a:graphicData uri="http://schemas.openxmlformats.org/drawingml/2006/table">
            <a:tbl>
              <a:tblPr firstRow="1" firstCol="1" bandRow="1">
                <a:tableStyleId>{5C22544A-7EE6-4342-B048-85BDC9FD1C3A}</a:tableStyleId>
              </a:tblPr>
              <a:tblGrid>
                <a:gridCol w="1427433">
                  <a:extLst>
                    <a:ext uri="{9D8B030D-6E8A-4147-A177-3AD203B41FA5}">
                      <a16:colId xmlns:a16="http://schemas.microsoft.com/office/drawing/2014/main" val="2863561872"/>
                    </a:ext>
                  </a:extLst>
                </a:gridCol>
                <a:gridCol w="1427433">
                  <a:extLst>
                    <a:ext uri="{9D8B030D-6E8A-4147-A177-3AD203B41FA5}">
                      <a16:colId xmlns:a16="http://schemas.microsoft.com/office/drawing/2014/main" val="66486483"/>
                    </a:ext>
                  </a:extLst>
                </a:gridCol>
                <a:gridCol w="881132">
                  <a:extLst>
                    <a:ext uri="{9D8B030D-6E8A-4147-A177-3AD203B41FA5}">
                      <a16:colId xmlns:a16="http://schemas.microsoft.com/office/drawing/2014/main" val="4098591296"/>
                    </a:ext>
                  </a:extLst>
                </a:gridCol>
                <a:gridCol w="324256">
                  <a:extLst>
                    <a:ext uri="{9D8B030D-6E8A-4147-A177-3AD203B41FA5}">
                      <a16:colId xmlns:a16="http://schemas.microsoft.com/office/drawing/2014/main" val="2120406799"/>
                    </a:ext>
                  </a:extLst>
                </a:gridCol>
                <a:gridCol w="791549">
                  <a:extLst>
                    <a:ext uri="{9D8B030D-6E8A-4147-A177-3AD203B41FA5}">
                      <a16:colId xmlns:a16="http://schemas.microsoft.com/office/drawing/2014/main" val="809278473"/>
                    </a:ext>
                  </a:extLst>
                </a:gridCol>
                <a:gridCol w="527637">
                  <a:extLst>
                    <a:ext uri="{9D8B030D-6E8A-4147-A177-3AD203B41FA5}">
                      <a16:colId xmlns:a16="http://schemas.microsoft.com/office/drawing/2014/main" val="3659275165"/>
                    </a:ext>
                  </a:extLst>
                </a:gridCol>
                <a:gridCol w="1173972">
                  <a:extLst>
                    <a:ext uri="{9D8B030D-6E8A-4147-A177-3AD203B41FA5}">
                      <a16:colId xmlns:a16="http://schemas.microsoft.com/office/drawing/2014/main" val="1936906729"/>
                    </a:ext>
                  </a:extLst>
                </a:gridCol>
                <a:gridCol w="1345052">
                  <a:extLst>
                    <a:ext uri="{9D8B030D-6E8A-4147-A177-3AD203B41FA5}">
                      <a16:colId xmlns:a16="http://schemas.microsoft.com/office/drawing/2014/main" val="3550444900"/>
                    </a:ext>
                  </a:extLst>
                </a:gridCol>
              </a:tblGrid>
              <a:tr h="0">
                <a:tc>
                  <a:txBody>
                    <a:bodyPr/>
                    <a:lstStyle/>
                    <a:p>
                      <a:pPr algn="ctr">
                        <a:spcAft>
                          <a:spcPts val="0"/>
                        </a:spcAft>
                      </a:pPr>
                      <a:r>
                        <a:rPr lang="zh-CN" sz="1600" kern="100" dirty="0">
                          <a:effectLst/>
                        </a:rPr>
                        <a:t>属性名</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类型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是否</a:t>
                      </a:r>
                      <a:endParaRPr lang="zh-CN" sz="1200" kern="100" dirty="0">
                        <a:effectLst/>
                      </a:endParaRPr>
                    </a:p>
                    <a:p>
                      <a:pPr algn="ctr">
                        <a:spcAft>
                          <a:spcPts val="0"/>
                        </a:spcAft>
                      </a:pPr>
                      <a:r>
                        <a:rPr lang="zh-CN" sz="1600" kern="100" dirty="0">
                          <a:effectLst/>
                        </a:rPr>
                        <a:t>主键</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可否</a:t>
                      </a:r>
                      <a:endParaRPr lang="zh-CN" sz="1200" kern="100" dirty="0">
                        <a:effectLst/>
                      </a:endParaRPr>
                    </a:p>
                    <a:p>
                      <a:pPr algn="ctr">
                        <a:spcAft>
                          <a:spcPts val="0"/>
                        </a:spcAft>
                      </a:pPr>
                      <a:r>
                        <a:rPr lang="zh-CN" sz="1600" kern="100" dirty="0">
                          <a:effectLst/>
                        </a:rPr>
                        <a:t>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默认值</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09445151"/>
                  </a:ext>
                </a:extLst>
              </a:tr>
              <a:tr h="0">
                <a:tc>
                  <a:txBody>
                    <a:bodyPr/>
                    <a:lstStyle/>
                    <a:p>
                      <a:pPr algn="ctr">
                        <a:spcAft>
                          <a:spcPts val="0"/>
                        </a:spcAft>
                      </a:pPr>
                      <a:r>
                        <a:rPr lang="en-US" sz="1600" kern="100">
                          <a:effectLst/>
                        </a:rPr>
                        <a:t>message_id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int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自动递增（从</a:t>
                      </a:r>
                      <a:r>
                        <a:rPr lang="en-US" sz="1600" kern="100">
                          <a:effectLst/>
                        </a:rPr>
                        <a:t>1</a:t>
                      </a:r>
                      <a:r>
                        <a:rPr lang="zh-CN" sz="1600" kern="100">
                          <a:effectLst/>
                        </a:rPr>
                        <a:t>开始）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唯一标识消息的符号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5260069"/>
                  </a:ext>
                </a:extLst>
              </a:tr>
              <a:tr h="0">
                <a:tc>
                  <a:txBody>
                    <a:bodyPr/>
                    <a:lstStyle/>
                    <a:p>
                      <a:pPr algn="ctr">
                        <a:spcAft>
                          <a:spcPts val="0"/>
                        </a:spcAft>
                      </a:pPr>
                      <a:r>
                        <a:rPr lang="en-US" sz="1600" kern="100">
                          <a:effectLst/>
                        </a:rPr>
                        <a:t>sender_id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284612782"/>
                  </a:ext>
                </a:extLst>
              </a:tr>
              <a:tr h="0">
                <a:tc>
                  <a:txBody>
                    <a:bodyPr/>
                    <a:lstStyle/>
                    <a:p>
                      <a:pPr algn="ctr">
                        <a:spcAft>
                          <a:spcPts val="0"/>
                        </a:spcAft>
                      </a:pPr>
                      <a:r>
                        <a:rPr lang="en-US" sz="1600" kern="100">
                          <a:effectLst/>
                        </a:rPr>
                        <a:t>receiver_id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接收者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84107748"/>
                  </a:ext>
                </a:extLst>
              </a:tr>
              <a:tr h="0">
                <a:tc>
                  <a:txBody>
                    <a:bodyPr/>
                    <a:lstStyle/>
                    <a:p>
                      <a:pPr algn="ctr">
                        <a:spcAft>
                          <a:spcPts val="0"/>
                        </a:spcAft>
                      </a:pPr>
                      <a:r>
                        <a:rPr lang="en-US" sz="1600" kern="100">
                          <a:effectLst/>
                        </a:rPr>
                        <a:t>send_time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datetime(30)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发送消息的时间</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355507329"/>
                  </a:ext>
                </a:extLst>
              </a:tr>
              <a:tr h="0">
                <a:tc>
                  <a:txBody>
                    <a:bodyPr/>
                    <a:lstStyle/>
                    <a:p>
                      <a:pPr algn="ctr">
                        <a:spcAft>
                          <a:spcPts val="0"/>
                        </a:spcAft>
                      </a:pPr>
                      <a:r>
                        <a:rPr lang="en-US" sz="1600" kern="100">
                          <a:effectLst/>
                        </a:rPr>
                        <a:t>message_detail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消息内容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284090234"/>
                  </a:ext>
                </a:extLst>
              </a:tr>
            </a:tbl>
          </a:graphicData>
        </a:graphic>
      </p:graphicFrame>
      <p:sp>
        <p:nvSpPr>
          <p:cNvPr id="4" name="矩形 3">
            <a:extLst>
              <a:ext uri="{FF2B5EF4-FFF2-40B4-BE49-F238E27FC236}">
                <a16:creationId xmlns:a16="http://schemas.microsoft.com/office/drawing/2014/main" id="{F3C9D032-3886-4F81-9A66-D9D8C95F51A5}"/>
              </a:ext>
            </a:extLst>
          </p:cNvPr>
          <p:cNvSpPr/>
          <p:nvPr/>
        </p:nvSpPr>
        <p:spPr>
          <a:xfrm>
            <a:off x="9651344" y="1445526"/>
            <a:ext cx="1510235" cy="3416320"/>
          </a:xfrm>
          <a:prstGeom prst="rect">
            <a:avLst/>
          </a:prstGeom>
        </p:spPr>
        <p:txBody>
          <a:bodyPr wrap="square">
            <a:spAutoFit/>
          </a:bodyPr>
          <a:lstStyle/>
          <a:p>
            <a:r>
              <a:rPr lang="zh-CN" altLang="zh-CN"/>
              <a:t>这个表示针对</a:t>
            </a:r>
            <a:r>
              <a:rPr lang="en-US" altLang="zh-CN"/>
              <a:t>2</a:t>
            </a:r>
            <a:r>
              <a:rPr lang="zh-CN" altLang="zh-CN"/>
              <a:t>期迭代的留言功能，具体是买家给卖家留言还是高级管理员与其他用户互动等等情况要根据</a:t>
            </a:r>
            <a:r>
              <a:rPr lang="en-US" altLang="zh-CN"/>
              <a:t>send_id </a:t>
            </a:r>
            <a:r>
              <a:rPr lang="zh-CN" altLang="zh-CN"/>
              <a:t>和</a:t>
            </a:r>
            <a:r>
              <a:rPr lang="en-US" altLang="zh-CN"/>
              <a:t>receiver_id</a:t>
            </a:r>
            <a:r>
              <a:rPr lang="zh-CN" altLang="zh-CN"/>
              <a:t>而定。</a:t>
            </a:r>
          </a:p>
        </p:txBody>
      </p:sp>
    </p:spTree>
    <p:extLst>
      <p:ext uri="{BB962C8B-B14F-4D97-AF65-F5344CB8AC3E}">
        <p14:creationId xmlns:p14="http://schemas.microsoft.com/office/powerpoint/2010/main" val="713936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064664"/>
            <a:ext cx="2763263" cy="1314171"/>
            <a:chOff x="1903665" y="1703813"/>
            <a:chExt cx="1784059" cy="1314171"/>
          </a:xfrm>
        </p:grpSpPr>
        <p:sp>
          <p:nvSpPr>
            <p:cNvPr id="223" name="TextBox 17">
              <a:extLst>
                <a:ext uri="{FF2B5EF4-FFF2-40B4-BE49-F238E27FC236}">
                  <a16:creationId xmlns:a16="http://schemas.microsoft.com/office/drawing/2014/main" id="{479741F7-E913-42AD-9187-5F898A7B16A0}"/>
                </a:ext>
              </a:extLst>
            </p:cNvPr>
            <p:cNvSpPr txBox="1"/>
            <p:nvPr/>
          </p:nvSpPr>
          <p:spPr>
            <a:xfrm>
              <a:off x="2236323" y="1703813"/>
              <a:ext cx="1145902"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关键算法</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092151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92D577-D053-49C0-8B5D-79319B72D445}"/>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0" name="AutoShape 2" descr="https://img-blog.csdn.net/20170907085140815?watermark/2/text/aHR0cDovL2Jsb2cuY3Nkbi5uZXQvZ2FvcWlhbmcxMTEy/font/5a6L5L2T/fontsize/400/fill/I0JBQkFCMA==/dissolve/70/gravity/Center">
            <a:extLst>
              <a:ext uri="{FF2B5EF4-FFF2-40B4-BE49-F238E27FC236}">
                <a16:creationId xmlns:a16="http://schemas.microsoft.com/office/drawing/2014/main" id="{131F2F58-0F5D-428E-8ED3-F88FABF62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0C6BA53-6D60-4A21-93B3-09C88661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3" y="2369790"/>
            <a:ext cx="8967248" cy="1211610"/>
          </a:xfrm>
          <a:prstGeom prst="rect">
            <a:avLst/>
          </a:prstGeom>
        </p:spPr>
      </p:pic>
      <p:pic>
        <p:nvPicPr>
          <p:cNvPr id="15" name="图片 14">
            <a:extLst>
              <a:ext uri="{FF2B5EF4-FFF2-40B4-BE49-F238E27FC236}">
                <a16:creationId xmlns:a16="http://schemas.microsoft.com/office/drawing/2014/main" id="{B90462C8-CE61-49A9-AA4B-43EB6EF09AF3}"/>
              </a:ext>
            </a:extLst>
          </p:cNvPr>
          <p:cNvPicPr>
            <a:picLocks noChangeAspect="1"/>
          </p:cNvPicPr>
          <p:nvPr/>
        </p:nvPicPr>
        <p:blipFill rotWithShape="1">
          <a:blip r:embed="rId4">
            <a:extLst>
              <a:ext uri="{28A0092B-C50C-407E-A947-70E740481C1C}">
                <a14:useLocalDpi xmlns:a14="http://schemas.microsoft.com/office/drawing/2010/main" val="0"/>
              </a:ext>
            </a:extLst>
          </a:blip>
          <a:srcRect t="30044"/>
          <a:stretch/>
        </p:blipFill>
        <p:spPr>
          <a:xfrm>
            <a:off x="2785615" y="4488210"/>
            <a:ext cx="8888010" cy="1800744"/>
          </a:xfrm>
          <a:prstGeom prst="rect">
            <a:avLst/>
          </a:prstGeom>
        </p:spPr>
      </p:pic>
      <p:sp>
        <p:nvSpPr>
          <p:cNvPr id="16" name="文本框 15">
            <a:extLst>
              <a:ext uri="{FF2B5EF4-FFF2-40B4-BE49-F238E27FC236}">
                <a16:creationId xmlns:a16="http://schemas.microsoft.com/office/drawing/2014/main" id="{EBA3BC99-9D44-40A8-A8A3-06F89BA1E62C}"/>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1.</a:t>
            </a:r>
            <a:r>
              <a:rPr lang="en-US" altLang="zh-CN" sz="2400" b="1" dirty="0"/>
              <a:t>url</a:t>
            </a:r>
            <a:r>
              <a:rPr lang="zh-CN" altLang="en-US" sz="2400" b="1" dirty="0"/>
              <a:t>传值</a:t>
            </a:r>
          </a:p>
        </p:txBody>
      </p:sp>
      <p:sp>
        <p:nvSpPr>
          <p:cNvPr id="17" name="文本框 16">
            <a:extLst>
              <a:ext uri="{FF2B5EF4-FFF2-40B4-BE49-F238E27FC236}">
                <a16:creationId xmlns:a16="http://schemas.microsoft.com/office/drawing/2014/main" id="{99F2390E-B3DC-4642-A30D-501A31975965}"/>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36" name="文本框 35">
            <a:extLst>
              <a:ext uri="{FF2B5EF4-FFF2-40B4-BE49-F238E27FC236}">
                <a16:creationId xmlns:a16="http://schemas.microsoft.com/office/drawing/2014/main" id="{0E248DEA-CCBF-4195-9059-0F2A86EA2D4C}"/>
              </a:ext>
            </a:extLst>
          </p:cNvPr>
          <p:cNvSpPr txBox="1"/>
          <p:nvPr/>
        </p:nvSpPr>
        <p:spPr>
          <a:xfrm>
            <a:off x="2755472" y="3914582"/>
            <a:ext cx="4222197" cy="369332"/>
          </a:xfrm>
          <a:prstGeom prst="rect">
            <a:avLst/>
          </a:prstGeom>
          <a:noFill/>
        </p:spPr>
        <p:txBody>
          <a:bodyPr wrap="square" rtlCol="0">
            <a:spAutoFit/>
          </a:bodyPr>
          <a:lstStyle/>
          <a:p>
            <a:r>
              <a:rPr lang="zh-CN" altLang="en-US" dirty="0"/>
              <a:t>第二页（生命周期函数监听页面加载）</a:t>
            </a: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t>本地存储</a:t>
            </a:r>
          </a:p>
        </p:txBody>
      </p:sp>
      <p:pic>
        <p:nvPicPr>
          <p:cNvPr id="3" name="图片 2">
            <a:extLst>
              <a:ext uri="{FF2B5EF4-FFF2-40B4-BE49-F238E27FC236}">
                <a16:creationId xmlns:a16="http://schemas.microsoft.com/office/drawing/2014/main" id="{81ABC15D-EE93-4EF3-94F6-30507DAD408E}"/>
              </a:ext>
            </a:extLst>
          </p:cNvPr>
          <p:cNvPicPr>
            <a:picLocks noChangeAspect="1"/>
          </p:cNvPicPr>
          <p:nvPr/>
        </p:nvPicPr>
        <p:blipFill rotWithShape="1">
          <a:blip r:embed="rId3">
            <a:extLst>
              <a:ext uri="{28A0092B-C50C-407E-A947-70E740481C1C}">
                <a14:useLocalDpi xmlns:a14="http://schemas.microsoft.com/office/drawing/2010/main" val="0"/>
              </a:ext>
            </a:extLst>
          </a:blip>
          <a:srcRect r="47661"/>
          <a:stretch/>
        </p:blipFill>
        <p:spPr>
          <a:xfrm>
            <a:off x="1933633" y="4035434"/>
            <a:ext cx="6664182" cy="1628936"/>
          </a:xfrm>
          <a:prstGeom prst="rect">
            <a:avLst/>
          </a:prstGeom>
        </p:spPr>
      </p:pic>
      <p:pic>
        <p:nvPicPr>
          <p:cNvPr id="5" name="图片 4">
            <a:extLst>
              <a:ext uri="{FF2B5EF4-FFF2-40B4-BE49-F238E27FC236}">
                <a16:creationId xmlns:a16="http://schemas.microsoft.com/office/drawing/2014/main" id="{C4FE2ABF-9E3E-4C73-90A0-62F657622248}"/>
              </a:ext>
            </a:extLst>
          </p:cNvPr>
          <p:cNvPicPr>
            <a:picLocks noChangeAspect="1"/>
          </p:cNvPicPr>
          <p:nvPr/>
        </p:nvPicPr>
        <p:blipFill rotWithShape="1">
          <a:blip r:embed="rId4">
            <a:extLst>
              <a:ext uri="{28A0092B-C50C-407E-A947-70E740481C1C}">
                <a14:useLocalDpi xmlns:a14="http://schemas.microsoft.com/office/drawing/2010/main" val="0"/>
              </a:ext>
            </a:extLst>
          </a:blip>
          <a:srcRect r="53070" b="19011"/>
          <a:stretch/>
        </p:blipFill>
        <p:spPr>
          <a:xfrm>
            <a:off x="1933633" y="2440585"/>
            <a:ext cx="7198093" cy="916306"/>
          </a:xfrm>
          <a:prstGeom prst="rect">
            <a:avLst/>
          </a:prstGeom>
        </p:spPr>
      </p:pic>
      <p:sp>
        <p:nvSpPr>
          <p:cNvPr id="22" name="文本框 21">
            <a:extLst>
              <a:ext uri="{FF2B5EF4-FFF2-40B4-BE49-F238E27FC236}">
                <a16:creationId xmlns:a16="http://schemas.microsoft.com/office/drawing/2014/main" id="{6E957EA3-9453-41C2-9565-FB6D1CA30B21}"/>
              </a:ext>
            </a:extLst>
          </p:cNvPr>
          <p:cNvSpPr txBox="1"/>
          <p:nvPr/>
        </p:nvSpPr>
        <p:spPr>
          <a:xfrm>
            <a:off x="1933633" y="1989623"/>
            <a:ext cx="1564914" cy="369332"/>
          </a:xfrm>
          <a:prstGeom prst="rect">
            <a:avLst/>
          </a:prstGeom>
          <a:noFill/>
        </p:spPr>
        <p:txBody>
          <a:bodyPr wrap="square" rtlCol="0">
            <a:spAutoFit/>
          </a:bodyPr>
          <a:lstStyle/>
          <a:p>
            <a:r>
              <a:rPr lang="zh-CN" altLang="en-US" dirty="0"/>
              <a:t>第一页</a:t>
            </a:r>
          </a:p>
        </p:txBody>
      </p:sp>
      <p:sp>
        <p:nvSpPr>
          <p:cNvPr id="23" name="文本框 22">
            <a:extLst>
              <a:ext uri="{FF2B5EF4-FFF2-40B4-BE49-F238E27FC236}">
                <a16:creationId xmlns:a16="http://schemas.microsoft.com/office/drawing/2014/main" id="{A98DFE47-C4E2-4C2A-9B0D-FE379F428B85}"/>
              </a:ext>
            </a:extLst>
          </p:cNvPr>
          <p:cNvSpPr txBox="1"/>
          <p:nvPr/>
        </p:nvSpPr>
        <p:spPr>
          <a:xfrm>
            <a:off x="1865104" y="3531729"/>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solidFill>
                  <a:srgbClr val="C00000"/>
                </a:solidFill>
              </a:rPr>
              <a:t> </a:t>
            </a:r>
            <a:r>
              <a:rPr lang="zh-CN" altLang="en-US" sz="2400" b="1" dirty="0"/>
              <a:t>全局的</a:t>
            </a:r>
            <a:r>
              <a:rPr lang="en-US" altLang="zh-CN" sz="2400" b="1" dirty="0"/>
              <a:t>app</a:t>
            </a:r>
            <a:r>
              <a:rPr lang="zh-CN" altLang="en-US" sz="2400" b="1" dirty="0"/>
              <a:t>对象</a:t>
            </a:r>
          </a:p>
        </p:txBody>
      </p:sp>
      <p:pic>
        <p:nvPicPr>
          <p:cNvPr id="4" name="图片 3">
            <a:extLst>
              <a:ext uri="{FF2B5EF4-FFF2-40B4-BE49-F238E27FC236}">
                <a16:creationId xmlns:a16="http://schemas.microsoft.com/office/drawing/2014/main" id="{18CABF98-84F9-4687-BA98-9D2CD28D75FF}"/>
              </a:ext>
            </a:extLst>
          </p:cNvPr>
          <p:cNvPicPr>
            <a:picLocks noChangeAspect="1"/>
          </p:cNvPicPr>
          <p:nvPr/>
        </p:nvPicPr>
        <p:blipFill rotWithShape="1">
          <a:blip r:embed="rId3">
            <a:extLst>
              <a:ext uri="{28A0092B-C50C-407E-A947-70E740481C1C}">
                <a14:useLocalDpi xmlns:a14="http://schemas.microsoft.com/office/drawing/2010/main" val="0"/>
              </a:ext>
            </a:extLst>
          </a:blip>
          <a:srcRect r="47089"/>
          <a:stretch/>
        </p:blipFill>
        <p:spPr>
          <a:xfrm>
            <a:off x="2679046" y="2627995"/>
            <a:ext cx="4378403" cy="1158504"/>
          </a:xfrm>
          <a:prstGeom prst="rect">
            <a:avLst/>
          </a:prstGeom>
        </p:spPr>
      </p:pic>
      <p:pic>
        <p:nvPicPr>
          <p:cNvPr id="7" name="图片 6">
            <a:extLst>
              <a:ext uri="{FF2B5EF4-FFF2-40B4-BE49-F238E27FC236}">
                <a16:creationId xmlns:a16="http://schemas.microsoft.com/office/drawing/2014/main" id="{52B9C003-D948-445B-9C4A-32006FC4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046" y="4659608"/>
            <a:ext cx="7187774" cy="986351"/>
          </a:xfrm>
          <a:prstGeom prst="rect">
            <a:avLst/>
          </a:prstGeom>
        </p:spPr>
      </p:pic>
      <p:sp>
        <p:nvSpPr>
          <p:cNvPr id="10" name="文本框 9">
            <a:extLst>
              <a:ext uri="{FF2B5EF4-FFF2-40B4-BE49-F238E27FC236}">
                <a16:creationId xmlns:a16="http://schemas.microsoft.com/office/drawing/2014/main" id="{E03EDA91-EF3C-4E8F-A43B-565CFBAE61C2}"/>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11" name="文本框 10">
            <a:extLst>
              <a:ext uri="{FF2B5EF4-FFF2-40B4-BE49-F238E27FC236}">
                <a16:creationId xmlns:a16="http://schemas.microsoft.com/office/drawing/2014/main" id="{316EE26B-9A6D-4A11-9DEE-E73CB442D834}"/>
              </a:ext>
            </a:extLst>
          </p:cNvPr>
          <p:cNvSpPr txBox="1"/>
          <p:nvPr/>
        </p:nvSpPr>
        <p:spPr>
          <a:xfrm>
            <a:off x="2577503" y="4145421"/>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958218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01276"/>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336003" y="3088661"/>
            <a:ext cx="4160113"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小组分工以及会议纪要</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11DDEA-7500-4896-B442-597256B1E301}"/>
              </a:ext>
            </a:extLst>
          </p:cNvPr>
          <p:cNvSpPr txBox="1"/>
          <p:nvPr/>
        </p:nvSpPr>
        <p:spPr>
          <a:xfrm>
            <a:off x="1311215" y="431321"/>
            <a:ext cx="3111260" cy="461665"/>
          </a:xfrm>
          <a:prstGeom prst="rect">
            <a:avLst/>
          </a:prstGeom>
          <a:noFill/>
        </p:spPr>
        <p:txBody>
          <a:bodyPr wrap="square" rtlCol="0">
            <a:spAutoFit/>
          </a:bodyPr>
          <a:lstStyle/>
          <a:p>
            <a:r>
              <a:rPr lang="zh-CN" altLang="en-US" sz="2400" b="1" dirty="0"/>
              <a:t>小组</a:t>
            </a:r>
            <a:r>
              <a:rPr lang="en-US" altLang="zh-CN" sz="2400" b="1" dirty="0" err="1"/>
              <a:t>wbs</a:t>
            </a:r>
            <a:r>
              <a:rPr lang="zh-CN" altLang="en-US" sz="2400" b="1" dirty="0"/>
              <a:t>图</a:t>
            </a:r>
            <a:r>
              <a:rPr lang="zh-CN" altLang="en-US" sz="2400" dirty="0"/>
              <a:t>：</a:t>
            </a:r>
          </a:p>
        </p:txBody>
      </p:sp>
      <p:pic>
        <p:nvPicPr>
          <p:cNvPr id="37" name="图片 36" descr="C:\Users\surface\AppData\Local\Temp\1556957494(1).png">
            <a:extLst>
              <a:ext uri="{FF2B5EF4-FFF2-40B4-BE49-F238E27FC236}">
                <a16:creationId xmlns:a16="http://schemas.microsoft.com/office/drawing/2014/main" id="{40B88497-D199-4B16-8C59-AD702C7398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679" y="1368725"/>
            <a:ext cx="9857117" cy="5273615"/>
          </a:xfrm>
          <a:prstGeom prst="rect">
            <a:avLst/>
          </a:prstGeom>
          <a:noFill/>
          <a:ln>
            <a:noFill/>
          </a:ln>
        </p:spPr>
      </p:pic>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1E846B-5E58-48FC-A41E-42354DFB77BF}"/>
              </a:ext>
            </a:extLst>
          </p:cNvPr>
          <p:cNvSpPr txBox="1"/>
          <p:nvPr/>
        </p:nvSpPr>
        <p:spPr>
          <a:xfrm>
            <a:off x="1374476" y="511835"/>
            <a:ext cx="2829464" cy="461665"/>
          </a:xfrm>
          <a:prstGeom prst="rect">
            <a:avLst/>
          </a:prstGeom>
          <a:noFill/>
        </p:spPr>
        <p:txBody>
          <a:bodyPr wrap="square" rtlCol="0">
            <a:spAutoFit/>
          </a:bodyPr>
          <a:lstStyle/>
          <a:p>
            <a:r>
              <a:rPr lang="zh-CN" altLang="en-US" sz="2400" b="1" dirty="0"/>
              <a:t>小组甘特图：</a:t>
            </a:r>
          </a:p>
        </p:txBody>
      </p:sp>
      <p:pic>
        <p:nvPicPr>
          <p:cNvPr id="4" name="图片 3">
            <a:extLst>
              <a:ext uri="{FF2B5EF4-FFF2-40B4-BE49-F238E27FC236}">
                <a16:creationId xmlns:a16="http://schemas.microsoft.com/office/drawing/2014/main" id="{19F714D0-CB0E-473F-8B73-E0C1F3DA3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6" y="1463572"/>
            <a:ext cx="11005773" cy="3551252"/>
          </a:xfrm>
          <a:prstGeom prst="rect">
            <a:avLst/>
          </a:prstGeom>
        </p:spPr>
      </p:pic>
    </p:spTree>
    <p:extLst>
      <p:ext uri="{BB962C8B-B14F-4D97-AF65-F5344CB8AC3E}">
        <p14:creationId xmlns:p14="http://schemas.microsoft.com/office/powerpoint/2010/main" val="3481566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61266" y="3120384"/>
            <a:ext cx="1774845" cy="523220"/>
          </a:xfrm>
          <a:prstGeom prst="rect">
            <a:avLst/>
          </a:prstGeom>
          <a:noFill/>
        </p:spPr>
        <p:txBody>
          <a:bodyPr wrap="none" rtlCol="0">
            <a:spAutoFit/>
          </a:bodyPr>
          <a:lstStyle/>
          <a:p>
            <a:pPr algn="ctr"/>
            <a:r>
              <a:rPr lang="zh-CN" altLang="en-US" sz="2800" b="1" spc="300" dirty="0">
                <a:latin typeface="微软雅黑" panose="020B0503020204020204" pitchFamily="34" charset="-122"/>
                <a:ea typeface="微软雅黑" panose="020B0503020204020204" pitchFamily="34" charset="-122"/>
                <a:cs typeface="Lato Regular"/>
              </a:rPr>
              <a:t>项目简介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D4C196-F558-4B86-B3C0-953A26AD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73" y="323684"/>
            <a:ext cx="9514158" cy="6210631"/>
          </a:xfrm>
          <a:prstGeom prst="rect">
            <a:avLst/>
          </a:prstGeom>
        </p:spPr>
      </p:pic>
    </p:spTree>
    <p:extLst>
      <p:ext uri="{BB962C8B-B14F-4D97-AF65-F5344CB8AC3E}">
        <p14:creationId xmlns:p14="http://schemas.microsoft.com/office/powerpoint/2010/main" val="2929119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组合 369"/>
          <p:cNvGrpSpPr/>
          <p:nvPr/>
        </p:nvGrpSpPr>
        <p:grpSpPr>
          <a:xfrm rot="1281456">
            <a:off x="8720433" y="3487011"/>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292239" y="682885"/>
            <a:ext cx="979755"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简介</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48" name="矩形 447">
            <a:extLst>
              <a:ext uri="{FF2B5EF4-FFF2-40B4-BE49-F238E27FC236}">
                <a16:creationId xmlns:a16="http://schemas.microsoft.com/office/drawing/2014/main" id="{87411D7C-BD7B-4913-94DD-6F0B9E43A6F7}"/>
              </a:ext>
            </a:extLst>
          </p:cNvPr>
          <p:cNvSpPr/>
          <p:nvPr/>
        </p:nvSpPr>
        <p:spPr>
          <a:xfrm>
            <a:off x="1292239" y="1719697"/>
            <a:ext cx="6096000" cy="3179332"/>
          </a:xfrm>
          <a:prstGeom prst="rect">
            <a:avLst/>
          </a:prstGeom>
        </p:spPr>
        <p:txBody>
          <a:bodyPr>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400" b="1" kern="0" dirty="0">
                <a:latin typeface="微软雅黑" panose="020B0503020204020204" pitchFamily="34" charset="-122"/>
                <a:ea typeface="微软雅黑" panose="020B0503020204020204" pitchFamily="34" charset="-122"/>
                <a:cs typeface="+mn-ea"/>
                <a:sym typeface="+mn-lt"/>
              </a:rPr>
              <a:t>“书来书往”</a:t>
            </a:r>
            <a:r>
              <a:rPr lang="zh-CN" altLang="en-US" kern="0" dirty="0">
                <a:latin typeface="微软雅黑" panose="020B0503020204020204" pitchFamily="34" charset="-122"/>
                <a:ea typeface="微软雅黑" panose="020B0503020204020204" pitchFamily="34" charset="-122"/>
                <a:cs typeface="+mn-ea"/>
                <a:sym typeface="+mn-lt"/>
              </a:rPr>
              <a:t>。</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1</a:t>
            </a:r>
            <a:r>
              <a:rPr lang="zh-CN" altLang="en-US" kern="0" dirty="0">
                <a:latin typeface="微软雅黑" panose="020B0503020204020204" pitchFamily="34" charset="-122"/>
                <a:ea typeface="微软雅黑" panose="020B0503020204020204" pitchFamily="34" charset="-122"/>
                <a:cs typeface="+mn-ea"/>
                <a:sym typeface="+mn-lt"/>
              </a:rPr>
              <a:t>：同学们的书（</a:t>
            </a:r>
            <a:r>
              <a:rPr lang="en-US" altLang="zh-CN" kern="0" dirty="0" err="1">
                <a:latin typeface="微软雅黑" panose="020B0503020204020204" pitchFamily="34" charset="-122"/>
                <a:ea typeface="微软雅黑" panose="020B0503020204020204" pitchFamily="34" charset="-122"/>
                <a:cs typeface="+mn-ea"/>
                <a:sym typeface="+mn-lt"/>
              </a:rPr>
              <a:t>eg</a:t>
            </a:r>
            <a:r>
              <a:rPr lang="zh-CN" altLang="en-US"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2</a:t>
            </a:r>
            <a:r>
              <a:rPr lang="zh-CN" altLang="en-US"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400" dirty="0">
                <a:solidFill>
                  <a:srgbClr val="000000"/>
                </a:solidFill>
                <a:latin typeface="微软雅黑" pitchFamily="34" charset="-122"/>
                <a:ea typeface="微软雅黑" pitchFamily="34" charset="-122"/>
              </a:rPr>
              <a:t>。</a:t>
            </a:r>
            <a:endParaRPr lang="en-US" altLang="zh-CN" sz="1400" dirty="0">
              <a:solidFill>
                <a:srgbClr val="000000"/>
              </a:solidFill>
              <a:latin typeface="微软雅黑" pitchFamily="34" charset="-122"/>
              <a:ea typeface="微软雅黑" pitchFamily="34" charset="-122"/>
            </a:endParaRPr>
          </a:p>
        </p:txBody>
      </p:sp>
      <p:pic>
        <p:nvPicPr>
          <p:cNvPr id="422" name="图片 421">
            <a:extLst>
              <a:ext uri="{FF2B5EF4-FFF2-40B4-BE49-F238E27FC236}">
                <a16:creationId xmlns:a16="http://schemas.microsoft.com/office/drawing/2014/main" id="{D781B36D-02D4-46CF-B122-8DE2A93E49A0}"/>
              </a:ext>
            </a:extLst>
          </p:cNvPr>
          <p:cNvPicPr>
            <a:picLocks noChangeAspect="1"/>
          </p:cNvPicPr>
          <p:nvPr/>
        </p:nvPicPr>
        <p:blipFill>
          <a:blip r:embed="rId4"/>
          <a:stretch>
            <a:fillRect/>
          </a:stretch>
        </p:blipFill>
        <p:spPr>
          <a:xfrm>
            <a:off x="7928333" y="1311329"/>
            <a:ext cx="3477444" cy="3477444"/>
          </a:xfrm>
          <a:prstGeom prst="rect">
            <a:avLst/>
          </a:prstGeom>
          <a:ln w="57150">
            <a:solidFill>
              <a:schemeClr val="tx1"/>
            </a:solidFill>
          </a:ln>
        </p:spPr>
      </p:pic>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22"/>
                                        </p:tgtEl>
                                        <p:attrNameLst>
                                          <p:attrName>style.visibility</p:attrName>
                                        </p:attrNameLst>
                                      </p:cBhvr>
                                      <p:to>
                                        <p:strVal val="visible"/>
                                      </p:to>
                                    </p:set>
                                    <p:animEffect transition="in" filter="barn(inVertical)">
                                      <p:cBhvr>
                                        <p:cTn id="14"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3425"/>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89458" y="1724711"/>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244308" y="3031205"/>
            <a:ext cx="4201791" cy="1077218"/>
          </a:xfrm>
          <a:prstGeom prst="rect">
            <a:avLst/>
          </a:prstGeom>
          <a:noFill/>
        </p:spPr>
        <p:txBody>
          <a:bodyPr wrap="none" rtlCol="0">
            <a:spAutoFit/>
          </a:bodyPr>
          <a:lstStyle/>
          <a:p>
            <a:r>
              <a:rPr lang="en-US" altLang="zh-CN" sz="2800" b="1" dirty="0"/>
              <a:t>HIPO</a:t>
            </a:r>
            <a:r>
              <a:rPr lang="zh-CN" altLang="en-US" sz="2800" b="1" dirty="0"/>
              <a:t>图</a:t>
            </a:r>
            <a:r>
              <a:rPr lang="en-US" altLang="zh-CN" sz="2800" b="1" dirty="0"/>
              <a:t>&amp;</a:t>
            </a:r>
            <a:r>
              <a:rPr lang="zh-CN" altLang="zh-CN" sz="2800" b="1" dirty="0"/>
              <a:t>主要的业务流图</a:t>
            </a:r>
          </a:p>
          <a:p>
            <a:endParaRPr lang="id-ID" altLang="zh-CN" sz="36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HIPO</a:t>
            </a:r>
            <a:r>
              <a:rPr lang="zh-CN" altLang="en-US" sz="3600" b="1" dirty="0"/>
              <a:t>图：</a:t>
            </a:r>
          </a:p>
        </p:txBody>
      </p:sp>
      <p:pic>
        <p:nvPicPr>
          <p:cNvPr id="21" name="ECB019B1-382A-4266-B25C-5B523AA43C14-1" descr="qt_temp">
            <a:extLst>
              <a:ext uri="{FF2B5EF4-FFF2-40B4-BE49-F238E27FC236}">
                <a16:creationId xmlns:a16="http://schemas.microsoft.com/office/drawing/2014/main" id="{50CA12B5-948D-4505-BB62-6A8327656830}"/>
              </a:ext>
            </a:extLst>
          </p:cNvPr>
          <p:cNvPicPr/>
          <p:nvPr/>
        </p:nvPicPr>
        <p:blipFill>
          <a:blip r:embed="rId3"/>
          <a:stretch>
            <a:fillRect/>
          </a:stretch>
        </p:blipFill>
        <p:spPr>
          <a:xfrm>
            <a:off x="2902760" y="951222"/>
            <a:ext cx="7008354" cy="5707328"/>
          </a:xfrm>
          <a:prstGeom prst="rect">
            <a:avLst/>
          </a:prstGeom>
          <a:noFill/>
          <a:ln>
            <a:noFill/>
          </a:ln>
        </p:spPr>
      </p:pic>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C031B3-AAC3-4270-B5A0-18766F918FEE}"/>
              </a:ext>
            </a:extLst>
          </p:cNvPr>
          <p:cNvSpPr txBox="1"/>
          <p:nvPr/>
        </p:nvSpPr>
        <p:spPr>
          <a:xfrm>
            <a:off x="1380805" y="570733"/>
            <a:ext cx="3344617" cy="523220"/>
          </a:xfrm>
          <a:prstGeom prst="rect">
            <a:avLst/>
          </a:prstGeom>
          <a:noFill/>
        </p:spPr>
        <p:txBody>
          <a:bodyPr wrap="square" rtlCol="0">
            <a:spAutoFit/>
          </a:bodyPr>
          <a:lstStyle/>
          <a:p>
            <a:r>
              <a:rPr lang="zh-CN" altLang="en-US" sz="2800" b="1" dirty="0"/>
              <a:t>主要业务流图：</a:t>
            </a:r>
          </a:p>
        </p:txBody>
      </p:sp>
      <p:pic>
        <p:nvPicPr>
          <p:cNvPr id="4" name="图片 3">
            <a:extLst>
              <a:ext uri="{FF2B5EF4-FFF2-40B4-BE49-F238E27FC236}">
                <a16:creationId xmlns:a16="http://schemas.microsoft.com/office/drawing/2014/main" id="{89D83AEE-4588-4C51-94E4-D7EA6EDEB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80" y="1515818"/>
            <a:ext cx="8884063" cy="4559725"/>
          </a:xfrm>
          <a:prstGeom prst="rect">
            <a:avLst/>
          </a:prstGeom>
        </p:spPr>
      </p:pic>
    </p:spTree>
    <p:extLst>
      <p:ext uri="{BB962C8B-B14F-4D97-AF65-F5344CB8AC3E}">
        <p14:creationId xmlns:p14="http://schemas.microsoft.com/office/powerpoint/2010/main" val="22800339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ER</a:t>
            </a:r>
            <a:r>
              <a:rPr lang="zh-CN" altLang="en-US" sz="3600" b="1" dirty="0"/>
              <a:t>图：</a:t>
            </a:r>
          </a:p>
        </p:txBody>
      </p:sp>
      <p:pic>
        <p:nvPicPr>
          <p:cNvPr id="4" name="图片 3">
            <a:extLst>
              <a:ext uri="{FF2B5EF4-FFF2-40B4-BE49-F238E27FC236}">
                <a16:creationId xmlns:a16="http://schemas.microsoft.com/office/drawing/2014/main" id="{E5333509-3EAA-4F11-8D7C-2918C9111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94" y="404616"/>
            <a:ext cx="8377594" cy="6048767"/>
          </a:xfrm>
          <a:prstGeom prst="rect">
            <a:avLst/>
          </a:prstGeom>
        </p:spPr>
      </p:pic>
    </p:spTree>
    <p:extLst>
      <p:ext uri="{BB962C8B-B14F-4D97-AF65-F5344CB8AC3E}">
        <p14:creationId xmlns:p14="http://schemas.microsoft.com/office/powerpoint/2010/main" val="346507043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07526" y="3195423"/>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界面原型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00924" y="233131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1466</Words>
  <Application>Microsoft Office PowerPoint</Application>
  <PresentationFormat>宽屏</PresentationFormat>
  <Paragraphs>484</Paragraphs>
  <Slides>31</Slides>
  <Notes>31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Labtop Secundo Superwide</vt:lpstr>
      <vt:lpstr>等线</vt:lpstr>
      <vt:lpstr>等线 Light</vt:lpstr>
      <vt:lpstr>书体坊米芾体</vt:lpstr>
      <vt:lpstr>微软雅黑</vt:lpstr>
      <vt:lpstr>Arial</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21</cp:revision>
  <dcterms:created xsi:type="dcterms:W3CDTF">2017-09-20T14:25:00Z</dcterms:created>
  <dcterms:modified xsi:type="dcterms:W3CDTF">2019-05-16T09:31:02Z</dcterms:modified>
</cp:coreProperties>
</file>